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2.xml" ContentType="application/vnd.openxmlformats-officedocument.presentationml.tags+xml"/>
  <Override PartName="/ppt/notesSlides/notesSlide35.xml" ContentType="application/vnd.openxmlformats-officedocument.presentationml.notesSlide+xml"/>
  <Override PartName="/ppt/tags/tag1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59" r:id="rId4"/>
    <p:sldId id="293" r:id="rId5"/>
    <p:sldId id="305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6" r:id="rId18"/>
    <p:sldId id="307" r:id="rId19"/>
    <p:sldId id="308" r:id="rId20"/>
    <p:sldId id="279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288" r:id="rId33"/>
    <p:sldId id="289" r:id="rId34"/>
    <p:sldId id="290" r:id="rId35"/>
    <p:sldId id="291" r:id="rId36"/>
    <p:sldId id="292" r:id="rId37"/>
    <p:sldId id="285" r:id="rId38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156" d="100"/>
          <a:sy n="156" d="100"/>
        </p:scale>
        <p:origin x="360" y="168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B5610-9476-421B-AAB8-822740A67FC7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C4F0A-2ADC-4AEC-9F71-8B3493A16B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4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986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187528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7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23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954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187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056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196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34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568472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47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371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419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51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202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245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128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17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713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575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318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529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06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813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152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852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469766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292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907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229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50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5265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587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518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497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71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C4F0A-2ADC-4AEC-9F71-8B3493A16BB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69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Text Box 42"/>
          <p:cNvSpPr txBox="1">
            <a:spLocks noChangeArrowheads="1"/>
          </p:cNvSpPr>
          <p:nvPr userDrawn="1"/>
        </p:nvSpPr>
        <p:spPr bwMode="auto">
          <a:xfrm>
            <a:off x="3650614" y="160276"/>
            <a:ext cx="1826141" cy="33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此处添加标题文本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43"/>
          <p:cNvSpPr txBox="1">
            <a:spLocks noChangeArrowheads="1"/>
          </p:cNvSpPr>
          <p:nvPr userDrawn="1"/>
        </p:nvSpPr>
        <p:spPr bwMode="auto">
          <a:xfrm>
            <a:off x="3503037" y="438174"/>
            <a:ext cx="2113079" cy="21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good space for a short subtitle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616116" y="340296"/>
            <a:ext cx="3491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0" y="340296"/>
            <a:ext cx="3491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 userDrawn="1"/>
        </p:nvSpPr>
        <p:spPr>
          <a:xfrm flipV="1">
            <a:off x="0" y="4732784"/>
            <a:ext cx="9297489" cy="477337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1958A-C0A4-42B0-B753-761C194F4659}" type="datetimeFigureOut">
              <a:rPr lang="zh-CN" altLang="en-US" smtClean="0"/>
              <a:pPr/>
              <a:t>2020/9/18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80132-3B89-4A57-AF6E-4996199EB85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707904" y="2572544"/>
            <a:ext cx="3096344" cy="1692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576529" y="907075"/>
            <a:ext cx="3276364" cy="3276364"/>
            <a:chOff x="3599892" y="772344"/>
            <a:chExt cx="3276364" cy="3276364"/>
          </a:xfrm>
        </p:grpSpPr>
        <p:sp>
          <p:nvSpPr>
            <p:cNvPr id="8" name="椭圆 7"/>
            <p:cNvSpPr/>
            <p:nvPr/>
          </p:nvSpPr>
          <p:spPr>
            <a:xfrm>
              <a:off x="3658308" y="889641"/>
              <a:ext cx="3096344" cy="3096344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79565" y="1936508"/>
              <a:ext cx="2717017" cy="43858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2400" b="1" spc="45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CAT Tools</a:t>
              </a:r>
              <a:endParaRPr lang="zh-CN" altLang="en-US" sz="2400" b="1" spc="450" dirty="0">
                <a:solidFill>
                  <a:schemeClr val="bg1"/>
                </a:solidFill>
                <a:latin typeface="Segoe UI Black" panose="020B0A02040204020203" pitchFamily="34" charset="0"/>
                <a:ea typeface="方正清刻本悦宋简体" panose="02000000000000000000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48621" y="3295057"/>
              <a:ext cx="2038830" cy="377026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zh-CN" altLang="en-US" sz="10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汇报人：于欣雨、鞠林玲、李浩贤、李諾怡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3599892" y="772344"/>
              <a:ext cx="3276364" cy="3276364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 20"/>
          <p:cNvSpPr/>
          <p:nvPr/>
        </p:nvSpPr>
        <p:spPr>
          <a:xfrm>
            <a:off x="0" y="-127756"/>
            <a:ext cx="9297489" cy="1034831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lock Arc 45"/>
          <p:cNvSpPr/>
          <p:nvPr/>
        </p:nvSpPr>
        <p:spPr>
          <a:xfrm rot="2700000">
            <a:off x="1758489" y="1614603"/>
            <a:ext cx="1621412" cy="1620823"/>
          </a:xfrm>
          <a:prstGeom prst="blockArc">
            <a:avLst>
              <a:gd name="adj1" fmla="val 19782491"/>
              <a:gd name="adj2" fmla="val 13507335"/>
              <a:gd name="adj3" fmla="val 65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10"/>
          <p:cNvGrpSpPr/>
          <p:nvPr/>
        </p:nvGrpSpPr>
        <p:grpSpPr>
          <a:xfrm>
            <a:off x="1052409" y="1337447"/>
            <a:ext cx="2608462" cy="2713323"/>
            <a:chOff x="630206" y="1507089"/>
            <a:chExt cx="2608605" cy="2712486"/>
          </a:xfrm>
        </p:grpSpPr>
        <p:grpSp>
          <p:nvGrpSpPr>
            <p:cNvPr id="3" name="Group 53"/>
            <p:cNvGrpSpPr/>
            <p:nvPr/>
          </p:nvGrpSpPr>
          <p:grpSpPr>
            <a:xfrm rot="21351568">
              <a:off x="630206" y="3582137"/>
              <a:ext cx="1112944" cy="637438"/>
              <a:chOff x="2355915" y="3857572"/>
              <a:chExt cx="1347923" cy="772022"/>
            </a:xfrm>
          </p:grpSpPr>
          <p:sp>
            <p:nvSpPr>
              <p:cNvPr id="31" name="Rectangle 30"/>
              <p:cNvSpPr/>
              <p:nvPr/>
            </p:nvSpPr>
            <p:spPr>
              <a:xfrm rot="2700000">
                <a:off x="3093973" y="3472415"/>
                <a:ext cx="224707" cy="9950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2700000">
                <a:off x="2538069" y="4020237"/>
                <a:ext cx="427203" cy="79151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Block Arc 29"/>
            <p:cNvSpPr/>
            <p:nvPr/>
          </p:nvSpPr>
          <p:spPr>
            <a:xfrm rot="2700000">
              <a:off x="1114680" y="1507089"/>
              <a:ext cx="2124132" cy="2124131"/>
            </a:xfrm>
            <a:prstGeom prst="blockArc">
              <a:avLst>
                <a:gd name="adj1" fmla="val 21433357"/>
                <a:gd name="adj2" fmla="val 13378235"/>
                <a:gd name="adj3" fmla="val 47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9" name="Block Arc 48"/>
          <p:cNvSpPr/>
          <p:nvPr/>
        </p:nvSpPr>
        <p:spPr>
          <a:xfrm rot="2700000">
            <a:off x="1981001" y="1837034"/>
            <a:ext cx="1176389" cy="1175960"/>
          </a:xfrm>
          <a:prstGeom prst="blockArc">
            <a:avLst>
              <a:gd name="adj1" fmla="val 17805926"/>
              <a:gd name="adj2" fmla="val 13444767"/>
              <a:gd name="adj3" fmla="val 74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 rot="2700000">
            <a:off x="2159008" y="2014977"/>
            <a:ext cx="820373" cy="8200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73"/>
          <p:cNvGrpSpPr/>
          <p:nvPr/>
        </p:nvGrpSpPr>
        <p:grpSpPr>
          <a:xfrm>
            <a:off x="2607736" y="1395364"/>
            <a:ext cx="2252139" cy="217827"/>
            <a:chOff x="2901397" y="1463917"/>
            <a:chExt cx="2252262" cy="221448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>
              <a:off x="2901397" y="1463917"/>
              <a:ext cx="2013208" cy="1615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73"/>
          <p:cNvGrpSpPr/>
          <p:nvPr/>
        </p:nvGrpSpPr>
        <p:grpSpPr>
          <a:xfrm>
            <a:off x="2607737" y="1671561"/>
            <a:ext cx="1881613" cy="217827"/>
            <a:chOff x="2901397" y="1463917"/>
            <a:chExt cx="1881716" cy="221448"/>
          </a:xfrm>
        </p:grpSpPr>
        <p:cxnSp>
          <p:nvCxnSpPr>
            <p:cNvPr id="68" name="Straight Connector 67"/>
            <p:cNvCxnSpPr/>
            <p:nvPr/>
          </p:nvCxnSpPr>
          <p:spPr>
            <a:xfrm flipH="1" flipV="1">
              <a:off x="45440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2901397" y="1463917"/>
              <a:ext cx="1642662" cy="1615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73"/>
          <p:cNvGrpSpPr/>
          <p:nvPr/>
        </p:nvGrpSpPr>
        <p:grpSpPr>
          <a:xfrm>
            <a:off x="2607737" y="1882926"/>
            <a:ext cx="1566376" cy="217829"/>
            <a:chOff x="2683251" y="1463915"/>
            <a:chExt cx="1566462" cy="221450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40106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 flipV="1">
              <a:off x="2683251" y="1463915"/>
              <a:ext cx="1325760" cy="1182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73"/>
          <p:cNvGrpSpPr/>
          <p:nvPr/>
        </p:nvGrpSpPr>
        <p:grpSpPr>
          <a:xfrm>
            <a:off x="2889662" y="2131081"/>
            <a:ext cx="913925" cy="216667"/>
            <a:chOff x="2683251" y="1465095"/>
            <a:chExt cx="913976" cy="220268"/>
          </a:xfrm>
        </p:grpSpPr>
        <p:cxnSp>
          <p:nvCxnSpPr>
            <p:cNvPr id="88" name="Straight Connector 87"/>
            <p:cNvCxnSpPr/>
            <p:nvPr/>
          </p:nvCxnSpPr>
          <p:spPr>
            <a:xfrm flipH="1" flipV="1">
              <a:off x="3358173" y="1465095"/>
              <a:ext cx="239054" cy="220268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2683251" y="1465097"/>
              <a:ext cx="674922" cy="1615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 Placeholder 3"/>
          <p:cNvSpPr txBox="1">
            <a:spLocks/>
          </p:cNvSpPr>
          <p:nvPr/>
        </p:nvSpPr>
        <p:spPr>
          <a:xfrm>
            <a:off x="4759233" y="1707565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92" name="Text Placeholder 3"/>
          <p:cNvSpPr txBox="1">
            <a:spLocks/>
          </p:cNvSpPr>
          <p:nvPr/>
        </p:nvSpPr>
        <p:spPr>
          <a:xfrm>
            <a:off x="4399220" y="1982197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65%</a:t>
            </a: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4009646" y="2198864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94" name="Text Placeholder 3"/>
          <p:cNvSpPr txBox="1">
            <a:spLocks/>
          </p:cNvSpPr>
          <p:nvPr/>
        </p:nvSpPr>
        <p:spPr>
          <a:xfrm>
            <a:off x="3639384" y="2468624"/>
            <a:ext cx="360613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82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100%</a:t>
            </a:r>
          </a:p>
        </p:txBody>
      </p:sp>
      <p:sp>
        <p:nvSpPr>
          <p:cNvPr id="95" name="Freeform 46"/>
          <p:cNvSpPr>
            <a:spLocks noEditPoints="1"/>
          </p:cNvSpPr>
          <p:nvPr/>
        </p:nvSpPr>
        <p:spPr bwMode="auto">
          <a:xfrm>
            <a:off x="5222574" y="1346499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46"/>
          <p:cNvSpPr>
            <a:spLocks noEditPoints="1"/>
          </p:cNvSpPr>
          <p:nvPr/>
        </p:nvSpPr>
        <p:spPr bwMode="auto">
          <a:xfrm>
            <a:off x="5222574" y="2080141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5222574" y="2804350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auto">
          <a:xfrm>
            <a:off x="5222574" y="3528561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6" tIns="45723" rIns="91446" bIns="4572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Group 30"/>
          <p:cNvGrpSpPr/>
          <p:nvPr/>
        </p:nvGrpSpPr>
        <p:grpSpPr>
          <a:xfrm>
            <a:off x="5828762" y="1468148"/>
            <a:ext cx="2303068" cy="442550"/>
            <a:chOff x="1270275" y="1233504"/>
            <a:chExt cx="3720863" cy="266666"/>
          </a:xfrm>
        </p:grpSpPr>
        <p:sp>
          <p:nvSpPr>
            <p:cNvPr id="100" name="Text Placeholder 3"/>
            <p:cNvSpPr txBox="1">
              <a:spLocks/>
            </p:cNvSpPr>
            <p:nvPr/>
          </p:nvSpPr>
          <p:spPr>
            <a:xfrm>
              <a:off x="1270277" y="1233504"/>
              <a:ext cx="2610549" cy="14233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翻译记忆库与术语库</a:t>
              </a:r>
              <a:endPara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Text Placeholder 3"/>
            <p:cNvSpPr txBox="1">
              <a:spLocks/>
            </p:cNvSpPr>
            <p:nvPr/>
          </p:nvSpPr>
          <p:spPr>
            <a:xfrm>
              <a:off x="1270275" y="1418801"/>
              <a:ext cx="3720863" cy="8136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30"/>
          <p:cNvGrpSpPr/>
          <p:nvPr/>
        </p:nvGrpSpPr>
        <p:grpSpPr>
          <a:xfrm>
            <a:off x="5842804" y="2185330"/>
            <a:ext cx="2108792" cy="426524"/>
            <a:chOff x="1219346" y="1250312"/>
            <a:chExt cx="3664475" cy="426393"/>
          </a:xfrm>
        </p:grpSpPr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219346" y="1250312"/>
              <a:ext cx="2807843" cy="23614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兼容性</a:t>
              </a:r>
              <a:endParaRPr 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Text Placeholder 3"/>
            <p:cNvSpPr txBox="1">
              <a:spLocks/>
            </p:cNvSpPr>
            <p:nvPr/>
          </p:nvSpPr>
          <p:spPr>
            <a:xfrm>
              <a:off x="1257140" y="1542607"/>
              <a:ext cx="3626681" cy="13409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30"/>
          <p:cNvGrpSpPr/>
          <p:nvPr/>
        </p:nvGrpSpPr>
        <p:grpSpPr>
          <a:xfrm>
            <a:off x="5803587" y="2893668"/>
            <a:ext cx="2015035" cy="481783"/>
            <a:chOff x="1239813" y="1179518"/>
            <a:chExt cx="3501552" cy="481634"/>
          </a:xfrm>
        </p:grpSpPr>
        <p:sp>
          <p:nvSpPr>
            <p:cNvPr id="106" name="Text Placeholder 3"/>
            <p:cNvSpPr txBox="1">
              <a:spLocks/>
            </p:cNvSpPr>
            <p:nvPr/>
          </p:nvSpPr>
          <p:spPr>
            <a:xfrm>
              <a:off x="1264405" y="1179518"/>
              <a:ext cx="1871895" cy="23614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提供翻译预览</a:t>
              </a:r>
              <a:endParaRPr 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Text Placeholder 3"/>
            <p:cNvSpPr txBox="1">
              <a:spLocks/>
            </p:cNvSpPr>
            <p:nvPr/>
          </p:nvSpPr>
          <p:spPr>
            <a:xfrm>
              <a:off x="1239813" y="1526157"/>
              <a:ext cx="3501552" cy="13499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30"/>
          <p:cNvGrpSpPr/>
          <p:nvPr/>
        </p:nvGrpSpPr>
        <p:grpSpPr>
          <a:xfrm>
            <a:off x="5814130" y="3622777"/>
            <a:ext cx="2115717" cy="370358"/>
            <a:chOff x="1220448" y="1182655"/>
            <a:chExt cx="3676508" cy="370244"/>
          </a:xfrm>
        </p:grpSpPr>
        <p:sp>
          <p:nvSpPr>
            <p:cNvPr id="109" name="Text Placeholder 3"/>
            <p:cNvSpPr txBox="1">
              <a:spLocks/>
            </p:cNvSpPr>
            <p:nvPr/>
          </p:nvSpPr>
          <p:spPr>
            <a:xfrm>
              <a:off x="1220448" y="1182655"/>
              <a:ext cx="1871895" cy="23614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 fontAlgn="auto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支持网络查词</a:t>
              </a:r>
              <a:endPara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Text Placeholder 3"/>
            <p:cNvSpPr txBox="1">
              <a:spLocks/>
            </p:cNvSpPr>
            <p:nvPr/>
          </p:nvSpPr>
          <p:spPr>
            <a:xfrm>
              <a:off x="1270275" y="1418801"/>
              <a:ext cx="3626681" cy="13409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82">
                <a:lnSpc>
                  <a:spcPct val="120000"/>
                </a:lnSpc>
                <a:spcBef>
                  <a:spcPct val="20000"/>
                </a:spcBef>
                <a:defRPr/>
              </a:pP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BEAC162-1DA5-4066-9583-66A090670FAA}"/>
              </a:ext>
            </a:extLst>
          </p:cNvPr>
          <p:cNvSpPr/>
          <p:nvPr/>
        </p:nvSpPr>
        <p:spPr>
          <a:xfrm>
            <a:off x="3565734" y="196280"/>
            <a:ext cx="2013098" cy="545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861D58-A916-4B0B-872C-2704DDF0F723}"/>
              </a:ext>
            </a:extLst>
          </p:cNvPr>
          <p:cNvSpPr txBox="1"/>
          <p:nvPr/>
        </p:nvSpPr>
        <p:spPr>
          <a:xfrm>
            <a:off x="3470374" y="171538"/>
            <a:ext cx="213977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1038633860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2" grpId="0" animBg="1"/>
      <p:bldP spid="91" grpId="0"/>
      <p:bldP spid="92" grpId="0"/>
      <p:bldP spid="93" grpId="0"/>
      <p:bldP spid="94" grpId="0"/>
      <p:bldP spid="95" grpId="0" animBg="1"/>
      <p:bldP spid="96" grpId="0" animBg="1"/>
      <p:bldP spid="97" grpId="0" animBg="1"/>
      <p:bldP spid="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>
            <a:off x="2719696" y="3296676"/>
            <a:ext cx="128230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935952" y="1947481"/>
            <a:ext cx="153876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/>
          <p:cNvGrpSpPr/>
          <p:nvPr/>
        </p:nvGrpSpPr>
        <p:grpSpPr>
          <a:xfrm>
            <a:off x="2219559" y="2972188"/>
            <a:ext cx="849646" cy="799989"/>
            <a:chOff x="6139503" y="4871969"/>
            <a:chExt cx="1192668" cy="1122553"/>
          </a:xfrm>
          <a:effectLst/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extBox 21"/>
            <p:cNvSpPr txBox="1">
              <a:spLocks noChangeArrowheads="1"/>
            </p:cNvSpPr>
            <p:nvPr/>
          </p:nvSpPr>
          <p:spPr bwMode="auto">
            <a:xfrm>
              <a:off x="6356738" y="5179787"/>
              <a:ext cx="771726" cy="600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nb-NO" altLang="id-ID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7"/>
          <p:cNvGrpSpPr/>
          <p:nvPr/>
        </p:nvGrpSpPr>
        <p:grpSpPr>
          <a:xfrm>
            <a:off x="2202599" y="1592564"/>
            <a:ext cx="849646" cy="799989"/>
            <a:chOff x="6420131" y="3749417"/>
            <a:chExt cx="1192668" cy="1122553"/>
          </a:xfrm>
          <a:effectLst/>
        </p:grpSpPr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TextBox 22"/>
            <p:cNvSpPr txBox="1">
              <a:spLocks noChangeArrowheads="1"/>
            </p:cNvSpPr>
            <p:nvPr/>
          </p:nvSpPr>
          <p:spPr bwMode="auto">
            <a:xfrm>
              <a:off x="6672040" y="4034885"/>
              <a:ext cx="771726" cy="600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endParaRPr lang="nb-NO" altLang="id-ID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9"/>
          <p:cNvGrpSpPr>
            <a:grpSpLocks noChangeAspect="1"/>
          </p:cNvGrpSpPr>
          <p:nvPr/>
        </p:nvGrpSpPr>
        <p:grpSpPr>
          <a:xfrm>
            <a:off x="3914837" y="2962961"/>
            <a:ext cx="641152" cy="641385"/>
            <a:chOff x="5385173" y="1917525"/>
            <a:chExt cx="1440000" cy="1440000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475175" y="2007525"/>
              <a:ext cx="1260001" cy="1260000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32"/>
          <p:cNvGrpSpPr>
            <a:grpSpLocks noChangeAspect="1"/>
          </p:cNvGrpSpPr>
          <p:nvPr/>
        </p:nvGrpSpPr>
        <p:grpSpPr>
          <a:xfrm>
            <a:off x="3914837" y="1600974"/>
            <a:ext cx="641152" cy="641385"/>
            <a:chOff x="5385173" y="1917525"/>
            <a:chExt cx="1440000" cy="1440000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42"/>
          <p:cNvGrpSpPr/>
          <p:nvPr/>
        </p:nvGrpSpPr>
        <p:grpSpPr>
          <a:xfrm>
            <a:off x="4078933" y="3163989"/>
            <a:ext cx="308014" cy="235501"/>
            <a:chOff x="5516563" y="84138"/>
            <a:chExt cx="1414463" cy="1081087"/>
          </a:xfrm>
          <a:solidFill>
            <a:schemeClr val="bg1"/>
          </a:solidFill>
        </p:grpSpPr>
        <p:sp>
          <p:nvSpPr>
            <p:cNvPr id="44" name="Freeform 13"/>
            <p:cNvSpPr>
              <a:spLocks noEditPoints="1"/>
            </p:cNvSpPr>
            <p:nvPr/>
          </p:nvSpPr>
          <p:spPr bwMode="auto">
            <a:xfrm>
              <a:off x="5688013" y="249238"/>
              <a:ext cx="896938" cy="698500"/>
            </a:xfrm>
            <a:custGeom>
              <a:avLst/>
              <a:gdLst>
                <a:gd name="T0" fmla="*/ 214 w 239"/>
                <a:gd name="T1" fmla="*/ 9 h 186"/>
                <a:gd name="T2" fmla="*/ 120 w 239"/>
                <a:gd name="T3" fmla="*/ 0 h 186"/>
                <a:gd name="T4" fmla="*/ 26 w 239"/>
                <a:gd name="T5" fmla="*/ 9 h 186"/>
                <a:gd name="T6" fmla="*/ 17 w 239"/>
                <a:gd name="T7" fmla="*/ 17 h 186"/>
                <a:gd name="T8" fmla="*/ 17 w 239"/>
                <a:gd name="T9" fmla="*/ 169 h 186"/>
                <a:gd name="T10" fmla="*/ 26 w 239"/>
                <a:gd name="T11" fmla="*/ 177 h 186"/>
                <a:gd name="T12" fmla="*/ 120 w 239"/>
                <a:gd name="T13" fmla="*/ 186 h 186"/>
                <a:gd name="T14" fmla="*/ 214 w 239"/>
                <a:gd name="T15" fmla="*/ 177 h 186"/>
                <a:gd name="T16" fmla="*/ 222 w 239"/>
                <a:gd name="T17" fmla="*/ 169 h 186"/>
                <a:gd name="T18" fmla="*/ 222 w 239"/>
                <a:gd name="T19" fmla="*/ 17 h 186"/>
                <a:gd name="T20" fmla="*/ 214 w 239"/>
                <a:gd name="T21" fmla="*/ 9 h 186"/>
                <a:gd name="T22" fmla="*/ 211 w 239"/>
                <a:gd name="T23" fmla="*/ 165 h 186"/>
                <a:gd name="T24" fmla="*/ 28 w 239"/>
                <a:gd name="T25" fmla="*/ 165 h 186"/>
                <a:gd name="T26" fmla="*/ 28 w 239"/>
                <a:gd name="T27" fmla="*/ 21 h 186"/>
                <a:gd name="T28" fmla="*/ 211 w 239"/>
                <a:gd name="T29" fmla="*/ 21 h 186"/>
                <a:gd name="T30" fmla="*/ 211 w 239"/>
                <a:gd name="T31" fmla="*/ 16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186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14"/>
            <p:cNvSpPr>
              <a:spLocks noEditPoints="1"/>
            </p:cNvSpPr>
            <p:nvPr/>
          </p:nvSpPr>
          <p:spPr bwMode="auto">
            <a:xfrm>
              <a:off x="5516563" y="84138"/>
              <a:ext cx="1414463" cy="1081087"/>
            </a:xfrm>
            <a:custGeom>
              <a:avLst/>
              <a:gdLst>
                <a:gd name="T0" fmla="*/ 359 w 377"/>
                <a:gd name="T1" fmla="*/ 27 h 288"/>
                <a:gd name="T2" fmla="*/ 340 w 377"/>
                <a:gd name="T3" fmla="*/ 9 h 288"/>
                <a:gd name="T4" fmla="*/ 189 w 377"/>
                <a:gd name="T5" fmla="*/ 0 h 288"/>
                <a:gd name="T6" fmla="*/ 37 w 377"/>
                <a:gd name="T7" fmla="*/ 9 h 288"/>
                <a:gd name="T8" fmla="*/ 18 w 377"/>
                <a:gd name="T9" fmla="*/ 27 h 288"/>
                <a:gd name="T10" fmla="*/ 18 w 377"/>
                <a:gd name="T11" fmla="*/ 250 h 288"/>
                <a:gd name="T12" fmla="*/ 37 w 377"/>
                <a:gd name="T13" fmla="*/ 267 h 288"/>
                <a:gd name="T14" fmla="*/ 110 w 377"/>
                <a:gd name="T15" fmla="*/ 274 h 288"/>
                <a:gd name="T16" fmla="*/ 108 w 377"/>
                <a:gd name="T17" fmla="*/ 276 h 288"/>
                <a:gd name="T18" fmla="*/ 189 w 377"/>
                <a:gd name="T19" fmla="*/ 288 h 288"/>
                <a:gd name="T20" fmla="*/ 269 w 377"/>
                <a:gd name="T21" fmla="*/ 276 h 288"/>
                <a:gd name="T22" fmla="*/ 267 w 377"/>
                <a:gd name="T23" fmla="*/ 274 h 288"/>
                <a:gd name="T24" fmla="*/ 340 w 377"/>
                <a:gd name="T25" fmla="*/ 267 h 288"/>
                <a:gd name="T26" fmla="*/ 359 w 377"/>
                <a:gd name="T27" fmla="*/ 250 h 288"/>
                <a:gd name="T28" fmla="*/ 359 w 377"/>
                <a:gd name="T29" fmla="*/ 27 h 288"/>
                <a:gd name="T30" fmla="*/ 337 w 377"/>
                <a:gd name="T31" fmla="*/ 244 h 288"/>
                <a:gd name="T32" fmla="*/ 40 w 377"/>
                <a:gd name="T33" fmla="*/ 244 h 288"/>
                <a:gd name="T34" fmla="*/ 40 w 377"/>
                <a:gd name="T35" fmla="*/ 32 h 288"/>
                <a:gd name="T36" fmla="*/ 337 w 377"/>
                <a:gd name="T37" fmla="*/ 32 h 288"/>
                <a:gd name="T38" fmla="*/ 337 w 377"/>
                <a:gd name="T3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7" h="288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15"/>
            <p:cNvSpPr>
              <a:spLocks noEditPoints="1"/>
            </p:cNvSpPr>
            <p:nvPr/>
          </p:nvSpPr>
          <p:spPr bwMode="auto">
            <a:xfrm>
              <a:off x="6611938" y="301625"/>
              <a:ext cx="131763" cy="128587"/>
            </a:xfrm>
            <a:custGeom>
              <a:avLst/>
              <a:gdLst>
                <a:gd name="T0" fmla="*/ 17 w 35"/>
                <a:gd name="T1" fmla="*/ 34 h 34"/>
                <a:gd name="T2" fmla="*/ 35 w 35"/>
                <a:gd name="T3" fmla="*/ 17 h 34"/>
                <a:gd name="T4" fmla="*/ 17 w 35"/>
                <a:gd name="T5" fmla="*/ 0 h 34"/>
                <a:gd name="T6" fmla="*/ 0 w 35"/>
                <a:gd name="T7" fmla="*/ 17 h 34"/>
                <a:gd name="T8" fmla="*/ 17 w 35"/>
                <a:gd name="T9" fmla="*/ 34 h 34"/>
                <a:gd name="T10" fmla="*/ 17 w 35"/>
                <a:gd name="T11" fmla="*/ 11 h 34"/>
                <a:gd name="T12" fmla="*/ 23 w 35"/>
                <a:gd name="T13" fmla="*/ 17 h 34"/>
                <a:gd name="T14" fmla="*/ 17 w 35"/>
                <a:gd name="T15" fmla="*/ 23 h 34"/>
                <a:gd name="T16" fmla="*/ 12 w 35"/>
                <a:gd name="T17" fmla="*/ 17 h 34"/>
                <a:gd name="T18" fmla="*/ 17 w 35"/>
                <a:gd name="T1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6570663" y="860425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5 w 46"/>
                <a:gd name="T3" fmla="*/ 0 h 12"/>
                <a:gd name="T4" fmla="*/ 0 w 46"/>
                <a:gd name="T5" fmla="*/ 6 h 12"/>
                <a:gd name="T6" fmla="*/ 5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auto">
            <a:xfrm>
              <a:off x="6611938" y="733425"/>
              <a:ext cx="173038" cy="41275"/>
            </a:xfrm>
            <a:custGeom>
              <a:avLst/>
              <a:gdLst>
                <a:gd name="T0" fmla="*/ 40 w 46"/>
                <a:gd name="T1" fmla="*/ 0 h 11"/>
                <a:gd name="T2" fmla="*/ 6 w 46"/>
                <a:gd name="T3" fmla="*/ 0 h 11"/>
                <a:gd name="T4" fmla="*/ 0 w 46"/>
                <a:gd name="T5" fmla="*/ 5 h 11"/>
                <a:gd name="T6" fmla="*/ 6 w 46"/>
                <a:gd name="T7" fmla="*/ 11 h 11"/>
                <a:gd name="T8" fmla="*/ 40 w 46"/>
                <a:gd name="T9" fmla="*/ 11 h 11"/>
                <a:gd name="T10" fmla="*/ 46 w 46"/>
                <a:gd name="T11" fmla="*/ 5 h 11"/>
                <a:gd name="T12" fmla="*/ 40 w 4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auto">
            <a:xfrm>
              <a:off x="6611938" y="601663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6 w 46"/>
                <a:gd name="T3" fmla="*/ 0 h 12"/>
                <a:gd name="T4" fmla="*/ 0 w 46"/>
                <a:gd name="T5" fmla="*/ 6 h 12"/>
                <a:gd name="T6" fmla="*/ 6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auto">
            <a:xfrm>
              <a:off x="5880100" y="422275"/>
              <a:ext cx="258763" cy="179387"/>
            </a:xfrm>
            <a:custGeom>
              <a:avLst/>
              <a:gdLst>
                <a:gd name="T0" fmla="*/ 63 w 69"/>
                <a:gd name="T1" fmla="*/ 0 h 48"/>
                <a:gd name="T2" fmla="*/ 10 w 69"/>
                <a:gd name="T3" fmla="*/ 4 h 48"/>
                <a:gd name="T4" fmla="*/ 3 w 69"/>
                <a:gd name="T5" fmla="*/ 10 h 48"/>
                <a:gd name="T6" fmla="*/ 0 w 69"/>
                <a:gd name="T7" fmla="*/ 42 h 48"/>
                <a:gd name="T8" fmla="*/ 5 w 69"/>
                <a:gd name="T9" fmla="*/ 48 h 48"/>
                <a:gd name="T10" fmla="*/ 11 w 69"/>
                <a:gd name="T11" fmla="*/ 42 h 48"/>
                <a:gd name="T12" fmla="*/ 13 w 69"/>
                <a:gd name="T13" fmla="*/ 21 h 48"/>
                <a:gd name="T14" fmla="*/ 20 w 69"/>
                <a:gd name="T15" fmla="*/ 14 h 48"/>
                <a:gd name="T16" fmla="*/ 63 w 69"/>
                <a:gd name="T17" fmla="*/ 11 h 48"/>
                <a:gd name="T18" fmla="*/ 69 w 69"/>
                <a:gd name="T19" fmla="*/ 5 h 48"/>
                <a:gd name="T20" fmla="*/ 63 w 6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8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50"/>
          <p:cNvGrpSpPr/>
          <p:nvPr/>
        </p:nvGrpSpPr>
        <p:grpSpPr>
          <a:xfrm>
            <a:off x="4076050" y="1802410"/>
            <a:ext cx="318727" cy="274579"/>
            <a:chOff x="2727325" y="-39687"/>
            <a:chExt cx="1463675" cy="1260475"/>
          </a:xfrm>
          <a:solidFill>
            <a:schemeClr val="bg1"/>
          </a:solidFill>
        </p:grpSpPr>
        <p:sp>
          <p:nvSpPr>
            <p:cNvPr id="52" name="Freeform 20"/>
            <p:cNvSpPr>
              <a:spLocks noEditPoints="1"/>
            </p:cNvSpPr>
            <p:nvPr/>
          </p:nvSpPr>
          <p:spPr bwMode="auto">
            <a:xfrm>
              <a:off x="2727325" y="-39687"/>
              <a:ext cx="1463675" cy="1260475"/>
            </a:xfrm>
            <a:custGeom>
              <a:avLst/>
              <a:gdLst>
                <a:gd name="T0" fmla="*/ 347 w 390"/>
                <a:gd name="T1" fmla="*/ 42 h 336"/>
                <a:gd name="T2" fmla="*/ 195 w 390"/>
                <a:gd name="T3" fmla="*/ 38 h 336"/>
                <a:gd name="T4" fmla="*/ 43 w 390"/>
                <a:gd name="T5" fmla="*/ 42 h 336"/>
                <a:gd name="T6" fmla="*/ 43 w 390"/>
                <a:gd name="T7" fmla="*/ 196 h 336"/>
                <a:gd name="T8" fmla="*/ 170 w 390"/>
                <a:gd name="T9" fmla="*/ 322 h 336"/>
                <a:gd name="T10" fmla="*/ 220 w 390"/>
                <a:gd name="T11" fmla="*/ 322 h 336"/>
                <a:gd name="T12" fmla="*/ 347 w 390"/>
                <a:gd name="T13" fmla="*/ 196 h 336"/>
                <a:gd name="T14" fmla="*/ 347 w 390"/>
                <a:gd name="T15" fmla="*/ 42 h 336"/>
                <a:gd name="T16" fmla="*/ 330 w 390"/>
                <a:gd name="T17" fmla="*/ 180 h 336"/>
                <a:gd name="T18" fmla="*/ 203 w 390"/>
                <a:gd name="T19" fmla="*/ 306 h 336"/>
                <a:gd name="T20" fmla="*/ 187 w 390"/>
                <a:gd name="T21" fmla="*/ 306 h 336"/>
                <a:gd name="T22" fmla="*/ 59 w 390"/>
                <a:gd name="T23" fmla="*/ 180 h 336"/>
                <a:gd name="T24" fmla="*/ 59 w 390"/>
                <a:gd name="T25" fmla="*/ 58 h 336"/>
                <a:gd name="T26" fmla="*/ 179 w 390"/>
                <a:gd name="T27" fmla="*/ 55 h 336"/>
                <a:gd name="T28" fmla="*/ 195 w 390"/>
                <a:gd name="T29" fmla="*/ 70 h 336"/>
                <a:gd name="T30" fmla="*/ 210 w 390"/>
                <a:gd name="T31" fmla="*/ 55 h 336"/>
                <a:gd name="T32" fmla="*/ 330 w 390"/>
                <a:gd name="T33" fmla="*/ 58 h 336"/>
                <a:gd name="T34" fmla="*/ 330 w 390"/>
                <a:gd name="T35" fmla="*/ 1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36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21"/>
            <p:cNvSpPr>
              <a:spLocks/>
            </p:cNvSpPr>
            <p:nvPr/>
          </p:nvSpPr>
          <p:spPr bwMode="auto">
            <a:xfrm>
              <a:off x="2982913" y="215900"/>
              <a:ext cx="206375" cy="201612"/>
            </a:xfrm>
            <a:custGeom>
              <a:avLst/>
              <a:gdLst>
                <a:gd name="T0" fmla="*/ 49 w 55"/>
                <a:gd name="T1" fmla="*/ 0 h 54"/>
                <a:gd name="T2" fmla="*/ 49 w 55"/>
                <a:gd name="T3" fmla="*/ 0 h 54"/>
                <a:gd name="T4" fmla="*/ 0 w 55"/>
                <a:gd name="T5" fmla="*/ 48 h 54"/>
                <a:gd name="T6" fmla="*/ 0 w 55"/>
                <a:gd name="T7" fmla="*/ 48 h 54"/>
                <a:gd name="T8" fmla="*/ 6 w 55"/>
                <a:gd name="T9" fmla="*/ 54 h 54"/>
                <a:gd name="T10" fmla="*/ 12 w 55"/>
                <a:gd name="T11" fmla="*/ 48 h 54"/>
                <a:gd name="T12" fmla="*/ 12 w 55"/>
                <a:gd name="T13" fmla="*/ 48 h 54"/>
                <a:gd name="T14" fmla="*/ 49 w 55"/>
                <a:gd name="T15" fmla="*/ 11 h 54"/>
                <a:gd name="T16" fmla="*/ 49 w 55"/>
                <a:gd name="T17" fmla="*/ 11 h 54"/>
                <a:gd name="T18" fmla="*/ 55 w 55"/>
                <a:gd name="T19" fmla="*/ 5 h 54"/>
                <a:gd name="T20" fmla="*/ 49 w 55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4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606" tIns="45802" rIns="91606" bIns="4580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680012" y="3076600"/>
            <a:ext cx="2991388" cy="5014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2.</a:t>
            </a:r>
            <a:r>
              <a: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导航设置不够合理，项目之间切换有些不便</a:t>
            </a:r>
            <a:endParaRPr lang="id-ID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61364" y="1653578"/>
            <a:ext cx="3867433" cy="9580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0800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1.</a:t>
            </a:r>
            <a:r>
              <a:rPr lang="zh-CN" altLang="en-US" sz="1400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非免费软件；</a:t>
            </a:r>
            <a:endParaRPr lang="en-US" altLang="zh-CN" sz="140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marL="108000">
              <a:lnSpc>
                <a:spcPct val="150000"/>
              </a:lnSpc>
              <a:spcBef>
                <a:spcPts val="600"/>
              </a:spcBef>
            </a:pPr>
            <a:endParaRPr lang="zh-CN" altLang="en-US" sz="1400" dirty="0"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pPr algn="just">
              <a:lnSpc>
                <a:spcPct val="120000"/>
              </a:lnSpc>
            </a:pPr>
            <a:endParaRPr lang="id-ID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34EBC1-3815-42F8-87FE-D00CE146CDA3}"/>
              </a:ext>
            </a:extLst>
          </p:cNvPr>
          <p:cNvSpPr/>
          <p:nvPr/>
        </p:nvSpPr>
        <p:spPr>
          <a:xfrm>
            <a:off x="3528578" y="196280"/>
            <a:ext cx="2055794" cy="485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819006-FE45-41F6-9459-E4B395C745F2}"/>
              </a:ext>
            </a:extLst>
          </p:cNvPr>
          <p:cNvSpPr txBox="1"/>
          <p:nvPr/>
        </p:nvSpPr>
        <p:spPr>
          <a:xfrm>
            <a:off x="3617190" y="304292"/>
            <a:ext cx="18992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缺点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975377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3874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172526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21651" y="3039275"/>
            <a:ext cx="1133668" cy="1134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408848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99247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7056276" y="3040596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51820" y="1806032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28184" y="1863743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99247" y="1922574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翻译页面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399247" y="2159166"/>
            <a:ext cx="2424163" cy="512458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将句子划分成句段翻译，在下方提供整体翻译预览。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796">
              <a:spcBef>
                <a:spcPct val="20000"/>
              </a:spcBef>
              <a:defRPr/>
            </a:pP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7F323-7372-4851-9175-DE04B4278483}"/>
              </a:ext>
            </a:extLst>
          </p:cNvPr>
          <p:cNvSpPr/>
          <p:nvPr/>
        </p:nvSpPr>
        <p:spPr>
          <a:xfrm>
            <a:off x="3608086" y="124272"/>
            <a:ext cx="2094466" cy="657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0B6169-2279-4F04-806A-19B894E939D6}"/>
              </a:ext>
            </a:extLst>
          </p:cNvPr>
          <p:cNvSpPr txBox="1"/>
          <p:nvPr/>
        </p:nvSpPr>
        <p:spPr>
          <a:xfrm>
            <a:off x="3608086" y="176073"/>
            <a:ext cx="20944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功能截图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8E5AA99-C744-4842-BF3E-9ED443CC0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17" y="2672072"/>
            <a:ext cx="2719684" cy="175824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BA25A7B-5968-4F6F-853F-F62EED6169A0}"/>
              </a:ext>
            </a:extLst>
          </p:cNvPr>
          <p:cNvSpPr txBox="1"/>
          <p:nvPr/>
        </p:nvSpPr>
        <p:spPr>
          <a:xfrm>
            <a:off x="273114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新建项目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BE2B45-F72A-4EEB-81D0-AF818B01C994}"/>
              </a:ext>
            </a:extLst>
          </p:cNvPr>
          <p:cNvSpPr txBox="1"/>
          <p:nvPr/>
        </p:nvSpPr>
        <p:spPr>
          <a:xfrm>
            <a:off x="279270" y="2176500"/>
            <a:ext cx="2424163" cy="3462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可对名称、源语言、译入语、项目、客户等方面进行设置。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685E39-CFBC-4943-85A4-6EB29A83E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92" y="2678132"/>
            <a:ext cx="2972602" cy="16680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3FDBDC-FFAC-4715-A293-8B11BD33B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926" y="2550459"/>
            <a:ext cx="3140943" cy="212700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8EC6DF3-1087-417A-BF0A-C7F9912BB708}"/>
              </a:ext>
            </a:extLst>
          </p:cNvPr>
          <p:cNvSpPr txBox="1"/>
          <p:nvPr/>
        </p:nvSpPr>
        <p:spPr>
          <a:xfrm>
            <a:off x="3078565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翻译文件导入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4C3F02-4DB6-49FC-827F-D51970AD8F6B}"/>
              </a:ext>
            </a:extLst>
          </p:cNvPr>
          <p:cNvSpPr txBox="1"/>
          <p:nvPr/>
        </p:nvSpPr>
        <p:spPr>
          <a:xfrm>
            <a:off x="3078564" y="2176500"/>
            <a:ext cx="2424163" cy="3739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word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pdf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等文件格式导入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796">
              <a:spcBef>
                <a:spcPct val="20000"/>
              </a:spcBef>
              <a:defRPr/>
            </a:pP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620AE6-88E2-4964-8F71-4F299193A10B}"/>
              </a:ext>
            </a:extLst>
          </p:cNvPr>
          <p:cNvSpPr txBox="1"/>
          <p:nvPr/>
        </p:nvSpPr>
        <p:spPr>
          <a:xfrm>
            <a:off x="143508" y="880356"/>
            <a:ext cx="36003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一、翻译部分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60D3266-586D-4E52-B635-9E5C1CC954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32" y="3888664"/>
            <a:ext cx="3432585" cy="8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8278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5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75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3874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172526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21651" y="3039275"/>
            <a:ext cx="1133668" cy="1134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408848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99247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7056276" y="3040596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51820" y="1806032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28184" y="1863743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56815" y="1902148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翻译记忆库界面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7F323-7372-4851-9175-DE04B4278483}"/>
              </a:ext>
            </a:extLst>
          </p:cNvPr>
          <p:cNvSpPr/>
          <p:nvPr/>
        </p:nvSpPr>
        <p:spPr>
          <a:xfrm>
            <a:off x="3608086" y="124272"/>
            <a:ext cx="2094466" cy="657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0B6169-2279-4F04-806A-19B894E939D6}"/>
              </a:ext>
            </a:extLst>
          </p:cNvPr>
          <p:cNvSpPr txBox="1"/>
          <p:nvPr/>
        </p:nvSpPr>
        <p:spPr>
          <a:xfrm>
            <a:off x="3608086" y="176073"/>
            <a:ext cx="20944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功能截图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A25A7B-5968-4F6F-853F-F62EED6169A0}"/>
              </a:ext>
            </a:extLst>
          </p:cNvPr>
          <p:cNvSpPr txBox="1"/>
          <p:nvPr/>
        </p:nvSpPr>
        <p:spPr>
          <a:xfrm>
            <a:off x="273114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新建翻译记忆库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BE2B45-F72A-4EEB-81D0-AF818B01C994}"/>
              </a:ext>
            </a:extLst>
          </p:cNvPr>
          <p:cNvSpPr txBox="1"/>
          <p:nvPr/>
        </p:nvSpPr>
        <p:spPr>
          <a:xfrm>
            <a:off x="279270" y="2176500"/>
            <a:ext cx="2424163" cy="2077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新建翻译记忆库，并可对其进行编辑。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EC6DF3-1087-417A-BF0A-C7F9912BB708}"/>
              </a:ext>
            </a:extLst>
          </p:cNvPr>
          <p:cNvSpPr txBox="1"/>
          <p:nvPr/>
        </p:nvSpPr>
        <p:spPr>
          <a:xfrm>
            <a:off x="3078565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翻译记忆库支持导入的格式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4C3F02-4DB6-49FC-827F-D51970AD8F6B}"/>
              </a:ext>
            </a:extLst>
          </p:cNvPr>
          <p:cNvSpPr txBox="1"/>
          <p:nvPr/>
        </p:nvSpPr>
        <p:spPr>
          <a:xfrm>
            <a:off x="3078564" y="2176500"/>
            <a:ext cx="2424163" cy="3739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CSV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TSV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TMX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文件格式导入。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796">
              <a:spcBef>
                <a:spcPct val="20000"/>
              </a:spcBef>
              <a:defRPr/>
            </a:pP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83C22D-5110-433B-81A9-236E8AC3ACFA}"/>
              </a:ext>
            </a:extLst>
          </p:cNvPr>
          <p:cNvSpPr txBox="1"/>
          <p:nvPr/>
        </p:nvSpPr>
        <p:spPr>
          <a:xfrm>
            <a:off x="143508" y="952364"/>
            <a:ext cx="23762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二、翻译记忆库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70C59A5-6450-4833-B2AC-696364551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8" y="2673214"/>
            <a:ext cx="2861108" cy="171075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4923A5E-E458-4D45-B0E0-73E9911BE7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53" y="2463037"/>
            <a:ext cx="3219121" cy="208114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38C390F-AC7D-40CA-A04A-2AD3342539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94" y="2463037"/>
            <a:ext cx="2852549" cy="182622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D6C2B41-1DD1-41EC-9893-2A99B27EE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5" y="2895743"/>
            <a:ext cx="2834886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7176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5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/>
      <p:bldP spid="20" grpId="0"/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3874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172526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21651" y="3039275"/>
            <a:ext cx="1133668" cy="1134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408848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99247" y="3039275"/>
            <a:ext cx="1133668" cy="1134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7056276" y="3040596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51820" y="1806032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28184" y="1863743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56815" y="1902148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在翻译时添加术语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7F323-7372-4851-9175-DE04B4278483}"/>
              </a:ext>
            </a:extLst>
          </p:cNvPr>
          <p:cNvSpPr/>
          <p:nvPr/>
        </p:nvSpPr>
        <p:spPr>
          <a:xfrm>
            <a:off x="3608086" y="124272"/>
            <a:ext cx="2094466" cy="657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0B6169-2279-4F04-806A-19B894E939D6}"/>
              </a:ext>
            </a:extLst>
          </p:cNvPr>
          <p:cNvSpPr txBox="1"/>
          <p:nvPr/>
        </p:nvSpPr>
        <p:spPr>
          <a:xfrm>
            <a:off x="3608086" y="176073"/>
            <a:ext cx="20944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功能截图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A25A7B-5968-4F6F-853F-F62EED6169A0}"/>
              </a:ext>
            </a:extLst>
          </p:cNvPr>
          <p:cNvSpPr txBox="1"/>
          <p:nvPr/>
        </p:nvSpPr>
        <p:spPr>
          <a:xfrm>
            <a:off x="273114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创建术语库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EC6DF3-1087-417A-BF0A-C7F9912BB708}"/>
              </a:ext>
            </a:extLst>
          </p:cNvPr>
          <p:cNvSpPr txBox="1"/>
          <p:nvPr/>
        </p:nvSpPr>
        <p:spPr>
          <a:xfrm>
            <a:off x="3070022" y="1879923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术语库界面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4C3F02-4DB6-49FC-827F-D51970AD8F6B}"/>
              </a:ext>
            </a:extLst>
          </p:cNvPr>
          <p:cNvSpPr txBox="1"/>
          <p:nvPr/>
        </p:nvSpPr>
        <p:spPr>
          <a:xfrm>
            <a:off x="3092818" y="2141485"/>
            <a:ext cx="2424163" cy="3739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术语源语言以及译入语，可以设置术语的领域等。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796">
              <a:spcBef>
                <a:spcPct val="20000"/>
              </a:spcBef>
              <a:defRPr/>
            </a:pP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83C22D-5110-433B-81A9-236E8AC3ACFA}"/>
              </a:ext>
            </a:extLst>
          </p:cNvPr>
          <p:cNvSpPr txBox="1"/>
          <p:nvPr/>
        </p:nvSpPr>
        <p:spPr>
          <a:xfrm>
            <a:off x="143508" y="952364"/>
            <a:ext cx="23762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三、术语库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DB179A-BABE-4DD0-AA54-CA87A144E4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" y="2307511"/>
            <a:ext cx="2899198" cy="19234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07FEAB-779D-4E8D-B07C-DA79D5DB56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42" y="2328464"/>
            <a:ext cx="3082394" cy="216640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6A5B183-16DF-4FEE-98CD-B810E66A70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27" y="2307511"/>
            <a:ext cx="2830983" cy="21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570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/>
      <p:bldP spid="20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21651" y="3039275"/>
            <a:ext cx="1133668" cy="1134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4088486" y="3039275"/>
            <a:ext cx="1133668" cy="1134019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51820" y="1806032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28184" y="1863743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56815" y="1902148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翻译时术语提醒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57F323-7372-4851-9175-DE04B4278483}"/>
              </a:ext>
            </a:extLst>
          </p:cNvPr>
          <p:cNvSpPr/>
          <p:nvPr/>
        </p:nvSpPr>
        <p:spPr>
          <a:xfrm>
            <a:off x="3608086" y="124272"/>
            <a:ext cx="2094466" cy="657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0B6169-2279-4F04-806A-19B894E939D6}"/>
              </a:ext>
            </a:extLst>
          </p:cNvPr>
          <p:cNvSpPr txBox="1"/>
          <p:nvPr/>
        </p:nvSpPr>
        <p:spPr>
          <a:xfrm>
            <a:off x="3608086" y="176073"/>
            <a:ext cx="20944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功能截图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A25A7B-5968-4F6F-853F-F62EED6169A0}"/>
              </a:ext>
            </a:extLst>
          </p:cNvPr>
          <p:cNvSpPr txBox="1"/>
          <p:nvPr/>
        </p:nvSpPr>
        <p:spPr>
          <a:xfrm>
            <a:off x="273114" y="1905240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术语导入术语库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EC6DF3-1087-417A-BF0A-C7F9912BB708}"/>
              </a:ext>
            </a:extLst>
          </p:cNvPr>
          <p:cNvSpPr txBox="1"/>
          <p:nvPr/>
        </p:nvSpPr>
        <p:spPr>
          <a:xfrm>
            <a:off x="3070022" y="1879923"/>
            <a:ext cx="2424163" cy="253926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导出术语表设置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4C3F02-4DB6-49FC-827F-D51970AD8F6B}"/>
              </a:ext>
            </a:extLst>
          </p:cNvPr>
          <p:cNvSpPr txBox="1"/>
          <p:nvPr/>
        </p:nvSpPr>
        <p:spPr>
          <a:xfrm>
            <a:off x="3092818" y="2141485"/>
            <a:ext cx="2424163" cy="373959"/>
          </a:xfrm>
          <a:prstGeom prst="rect">
            <a:avLst/>
          </a:prstGeom>
          <a:noFill/>
        </p:spPr>
        <p:txBody>
          <a:bodyPr wrap="square" lIns="0" tIns="34295" rIns="0" bIns="34295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可以设置编码、字段等。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796">
              <a:spcBef>
                <a:spcPct val="20000"/>
              </a:spcBef>
              <a:defRPr/>
            </a:pP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83C22D-5110-433B-81A9-236E8AC3ACFA}"/>
              </a:ext>
            </a:extLst>
          </p:cNvPr>
          <p:cNvSpPr txBox="1"/>
          <p:nvPr/>
        </p:nvSpPr>
        <p:spPr>
          <a:xfrm>
            <a:off x="143508" y="952364"/>
            <a:ext cx="23762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三、术语库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D9D03F-90D6-4AE9-A474-A2BF5AC95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0" y="2421261"/>
            <a:ext cx="2881500" cy="15692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B7AA8D1-50EB-492A-A409-3C225C0D6DBB}"/>
              </a:ext>
            </a:extLst>
          </p:cNvPr>
          <p:cNvSpPr txBox="1"/>
          <p:nvPr/>
        </p:nvSpPr>
        <p:spPr>
          <a:xfrm>
            <a:off x="215516" y="2156074"/>
            <a:ext cx="2481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支持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CSV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TMX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EXCEL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等格式文件。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83ADA04-8917-4455-ABE1-D6B9C5CB9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74" y="2390287"/>
            <a:ext cx="3224445" cy="175980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9235CC5-F285-4D81-AB02-083CFFB0F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14" y="2515444"/>
            <a:ext cx="2895782" cy="122576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4B1B3E4-4436-4C44-A4B6-6E42DF8230AD}"/>
              </a:ext>
            </a:extLst>
          </p:cNvPr>
          <p:cNvSpPr txBox="1"/>
          <p:nvPr/>
        </p:nvSpPr>
        <p:spPr>
          <a:xfrm>
            <a:off x="6317263" y="2146112"/>
            <a:ext cx="271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796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在翻译时，若遇到术语库内已有术语，则会在一边提示，保证术语翻译的一致性。</a:t>
            </a:r>
          </a:p>
        </p:txBody>
      </p:sp>
    </p:spTree>
    <p:extLst>
      <p:ext uri="{BB962C8B-B14F-4D97-AF65-F5344CB8AC3E}">
        <p14:creationId xmlns:p14="http://schemas.microsoft.com/office/powerpoint/2010/main" val="23496249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5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8" grpId="0"/>
      <p:bldP spid="20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2951820" y="1806032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28184" y="1863743"/>
            <a:ext cx="0" cy="23672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057F323-7372-4851-9175-DE04B4278483}"/>
              </a:ext>
            </a:extLst>
          </p:cNvPr>
          <p:cNvSpPr/>
          <p:nvPr/>
        </p:nvSpPr>
        <p:spPr>
          <a:xfrm>
            <a:off x="3608086" y="124272"/>
            <a:ext cx="2094466" cy="657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0B6169-2279-4F04-806A-19B894E939D6}"/>
              </a:ext>
            </a:extLst>
          </p:cNvPr>
          <p:cNvSpPr txBox="1"/>
          <p:nvPr/>
        </p:nvSpPr>
        <p:spPr>
          <a:xfrm>
            <a:off x="3608086" y="176073"/>
            <a:ext cx="20944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00" b="1" dirty="0" err="1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memoQ</a:t>
            </a:r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功能截图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83C22D-5110-433B-81A9-236E8AC3ACFA}"/>
              </a:ext>
            </a:extLst>
          </p:cNvPr>
          <p:cNvSpPr txBox="1"/>
          <p:nvPr/>
        </p:nvSpPr>
        <p:spPr>
          <a:xfrm>
            <a:off x="143508" y="952364"/>
            <a:ext cx="23762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b="1" dirty="0">
                <a:solidFill>
                  <a:schemeClr val="tx2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三、其他功能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ECB566-74D6-4543-8AEE-066556ACE6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879291"/>
            <a:ext cx="3888429" cy="30067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10BBAB-17D9-4DFC-905A-1CCE25AF0329}"/>
              </a:ext>
            </a:extLst>
          </p:cNvPr>
          <p:cNvSpPr txBox="1"/>
          <p:nvPr/>
        </p:nvSpPr>
        <p:spPr>
          <a:xfrm>
            <a:off x="539552" y="1528115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语词检索与术语检索功能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526D16-F2DB-4213-BCC8-F9FC9B4B7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02" y="1928326"/>
            <a:ext cx="4457143" cy="11190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FEDDDB9-8E60-450D-94FF-C6021BA8278B}"/>
              </a:ext>
            </a:extLst>
          </p:cNvPr>
          <p:cNvSpPr txBox="1"/>
          <p:nvPr/>
        </p:nvSpPr>
        <p:spPr>
          <a:xfrm>
            <a:off x="4463988" y="1528114"/>
            <a:ext cx="3060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支持翻译时进行网络检索</a:t>
            </a:r>
          </a:p>
        </p:txBody>
      </p:sp>
    </p:spTree>
    <p:extLst>
      <p:ext uri="{BB962C8B-B14F-4D97-AF65-F5344CB8AC3E}">
        <p14:creationId xmlns:p14="http://schemas.microsoft.com/office/powerpoint/2010/main" val="1310146771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istrator\Desktop\58ad33896e773.png"/>
          <p:cNvPicPr>
            <a:picLocks noChangeAspect="1" noChangeArrowheads="1"/>
          </p:cNvPicPr>
          <p:nvPr/>
        </p:nvPicPr>
        <p:blipFill>
          <a:blip r:embed="rId3" cstate="print"/>
          <a:srcRect t="52392"/>
          <a:stretch>
            <a:fillRect/>
          </a:stretch>
        </p:blipFill>
        <p:spPr bwMode="auto">
          <a:xfrm flipH="1">
            <a:off x="1907235" y="1481698"/>
            <a:ext cx="1584740" cy="1317595"/>
          </a:xfrm>
          <a:prstGeom prst="rect">
            <a:avLst/>
          </a:prstGeom>
          <a:noFill/>
        </p:spPr>
      </p:pic>
      <p:sp>
        <p:nvSpPr>
          <p:cNvPr id="4" name="椭圆 3"/>
          <p:cNvSpPr/>
          <p:nvPr/>
        </p:nvSpPr>
        <p:spPr>
          <a:xfrm>
            <a:off x="3203848" y="2140496"/>
            <a:ext cx="791698" cy="79194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16" tIns="32658" rIns="65316" bIns="32658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4338859" y="2043312"/>
            <a:ext cx="1503201" cy="45722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87043" tIns="43521" rIns="87043" bIns="43521">
            <a:spAutoFit/>
          </a:bodyPr>
          <a:lstStyle/>
          <a:p>
            <a:pPr algn="l"/>
            <a:r>
              <a:rPr lang="en-US" altLang="zh-CN" sz="2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SmarCAT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Line 34"/>
          <p:cNvSpPr>
            <a:spLocks noChangeShapeType="1"/>
          </p:cNvSpPr>
          <p:nvPr/>
        </p:nvSpPr>
        <p:spPr bwMode="auto">
          <a:xfrm>
            <a:off x="3959932" y="2555927"/>
            <a:ext cx="5184068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  <a:round/>
          </a:ln>
        </p:spPr>
        <p:txBody>
          <a:bodyPr wrap="none" lIns="87043" tIns="43521" rIns="87043" bIns="43521" anchor="ctr"/>
          <a:lstStyle/>
          <a:p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0" y="4156720"/>
            <a:ext cx="9297489" cy="1125409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997577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lock Arc 45"/>
          <p:cNvSpPr/>
          <p:nvPr/>
        </p:nvSpPr>
        <p:spPr>
          <a:xfrm rot="2700000">
            <a:off x="1759677" y="2053162"/>
            <a:ext cx="1621412" cy="1620823"/>
          </a:xfrm>
          <a:prstGeom prst="blockArc">
            <a:avLst>
              <a:gd name="adj1" fmla="val 19782491"/>
              <a:gd name="adj2" fmla="val 13507335"/>
              <a:gd name="adj3" fmla="val 65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10"/>
          <p:cNvGrpSpPr/>
          <p:nvPr/>
        </p:nvGrpSpPr>
        <p:grpSpPr>
          <a:xfrm>
            <a:off x="1053597" y="1776006"/>
            <a:ext cx="2608462" cy="2713323"/>
            <a:chOff x="630206" y="1507089"/>
            <a:chExt cx="2608605" cy="2712486"/>
          </a:xfrm>
        </p:grpSpPr>
        <p:grpSp>
          <p:nvGrpSpPr>
            <p:cNvPr id="3" name="Group 53"/>
            <p:cNvGrpSpPr/>
            <p:nvPr/>
          </p:nvGrpSpPr>
          <p:grpSpPr>
            <a:xfrm rot="21351568">
              <a:off x="630206" y="3582137"/>
              <a:ext cx="1112944" cy="637438"/>
              <a:chOff x="2355915" y="3857572"/>
              <a:chExt cx="1347923" cy="772022"/>
            </a:xfrm>
          </p:grpSpPr>
          <p:sp>
            <p:nvSpPr>
              <p:cNvPr id="31" name="Rectangle 30"/>
              <p:cNvSpPr/>
              <p:nvPr/>
            </p:nvSpPr>
            <p:spPr>
              <a:xfrm rot="2700000">
                <a:off x="3093973" y="3472415"/>
                <a:ext cx="224707" cy="9950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2700000">
                <a:off x="2538069" y="4020237"/>
                <a:ext cx="427203" cy="79151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Block Arc 29"/>
            <p:cNvSpPr/>
            <p:nvPr/>
          </p:nvSpPr>
          <p:spPr>
            <a:xfrm rot="2700000">
              <a:off x="1114680" y="1507089"/>
              <a:ext cx="2124132" cy="2124131"/>
            </a:xfrm>
            <a:prstGeom prst="blockArc">
              <a:avLst>
                <a:gd name="adj1" fmla="val 21433357"/>
                <a:gd name="adj2" fmla="val 13378235"/>
                <a:gd name="adj3" fmla="val 47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9" name="Block Arc 48"/>
          <p:cNvSpPr/>
          <p:nvPr/>
        </p:nvSpPr>
        <p:spPr>
          <a:xfrm rot="2700000">
            <a:off x="1982189" y="2275593"/>
            <a:ext cx="1176389" cy="1175960"/>
          </a:xfrm>
          <a:prstGeom prst="blockArc">
            <a:avLst>
              <a:gd name="adj1" fmla="val 17805926"/>
              <a:gd name="adj2" fmla="val 13444767"/>
              <a:gd name="adj3" fmla="val 74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 rot="2700000">
            <a:off x="2160196" y="2453536"/>
            <a:ext cx="820373" cy="8200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73"/>
          <p:cNvGrpSpPr/>
          <p:nvPr/>
        </p:nvGrpSpPr>
        <p:grpSpPr>
          <a:xfrm>
            <a:off x="2608924" y="1833923"/>
            <a:ext cx="2252139" cy="217827"/>
            <a:chOff x="2901397" y="1463917"/>
            <a:chExt cx="2252262" cy="221448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>
              <a:off x="2901397" y="1463917"/>
              <a:ext cx="2013208" cy="1615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73"/>
          <p:cNvGrpSpPr/>
          <p:nvPr/>
        </p:nvGrpSpPr>
        <p:grpSpPr>
          <a:xfrm>
            <a:off x="2608925" y="2110120"/>
            <a:ext cx="1881613" cy="217827"/>
            <a:chOff x="2901397" y="1463917"/>
            <a:chExt cx="1881716" cy="221448"/>
          </a:xfrm>
        </p:grpSpPr>
        <p:cxnSp>
          <p:nvCxnSpPr>
            <p:cNvPr id="68" name="Straight Connector 67"/>
            <p:cNvCxnSpPr/>
            <p:nvPr/>
          </p:nvCxnSpPr>
          <p:spPr>
            <a:xfrm flipH="1" flipV="1">
              <a:off x="45440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2901397" y="1463917"/>
              <a:ext cx="1642662" cy="1615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73"/>
          <p:cNvGrpSpPr/>
          <p:nvPr/>
        </p:nvGrpSpPr>
        <p:grpSpPr>
          <a:xfrm>
            <a:off x="2608925" y="2321485"/>
            <a:ext cx="1566376" cy="217829"/>
            <a:chOff x="2683251" y="1463915"/>
            <a:chExt cx="1566462" cy="221450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40106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 flipV="1">
              <a:off x="2683251" y="1463915"/>
              <a:ext cx="1325760" cy="1182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73"/>
          <p:cNvGrpSpPr/>
          <p:nvPr/>
        </p:nvGrpSpPr>
        <p:grpSpPr>
          <a:xfrm>
            <a:off x="2890850" y="2569640"/>
            <a:ext cx="913925" cy="216667"/>
            <a:chOff x="2683251" y="1465095"/>
            <a:chExt cx="913976" cy="220268"/>
          </a:xfrm>
        </p:grpSpPr>
        <p:cxnSp>
          <p:nvCxnSpPr>
            <p:cNvPr id="88" name="Straight Connector 87"/>
            <p:cNvCxnSpPr/>
            <p:nvPr/>
          </p:nvCxnSpPr>
          <p:spPr>
            <a:xfrm flipH="1" flipV="1">
              <a:off x="3358173" y="1465095"/>
              <a:ext cx="239054" cy="220268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2683251" y="1465097"/>
              <a:ext cx="674922" cy="1615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 Placeholder 3"/>
          <p:cNvSpPr txBox="1"/>
          <p:nvPr/>
        </p:nvSpPr>
        <p:spPr>
          <a:xfrm>
            <a:off x="4760421" y="2146124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92" name="Text Placeholder 3"/>
          <p:cNvSpPr txBox="1"/>
          <p:nvPr/>
        </p:nvSpPr>
        <p:spPr>
          <a:xfrm>
            <a:off x="4400408" y="2420756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65%</a:t>
            </a:r>
          </a:p>
        </p:txBody>
      </p:sp>
      <p:sp>
        <p:nvSpPr>
          <p:cNvPr id="93" name="Text Placeholder 3"/>
          <p:cNvSpPr txBox="1"/>
          <p:nvPr/>
        </p:nvSpPr>
        <p:spPr>
          <a:xfrm>
            <a:off x="4010834" y="2637423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94" name="Text Placeholder 3"/>
          <p:cNvSpPr txBox="1"/>
          <p:nvPr/>
        </p:nvSpPr>
        <p:spPr>
          <a:xfrm>
            <a:off x="3640572" y="2907183"/>
            <a:ext cx="360613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100%</a:t>
            </a:r>
          </a:p>
        </p:txBody>
      </p:sp>
      <p:sp>
        <p:nvSpPr>
          <p:cNvPr id="95" name="Freeform 46"/>
          <p:cNvSpPr>
            <a:spLocks noEditPoints="1"/>
          </p:cNvSpPr>
          <p:nvPr/>
        </p:nvSpPr>
        <p:spPr bwMode="auto">
          <a:xfrm>
            <a:off x="5223762" y="1835858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46"/>
          <p:cNvSpPr>
            <a:spLocks noEditPoints="1"/>
          </p:cNvSpPr>
          <p:nvPr/>
        </p:nvSpPr>
        <p:spPr bwMode="auto">
          <a:xfrm>
            <a:off x="5223762" y="2518700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5223762" y="3242909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auto">
          <a:xfrm>
            <a:off x="5223762" y="3967120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Text Placeholder 3"/>
          <p:cNvSpPr txBox="1"/>
          <p:nvPr/>
        </p:nvSpPr>
        <p:spPr>
          <a:xfrm>
            <a:off x="5833110" y="1958975"/>
            <a:ext cx="2034211" cy="23621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提供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OCR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功能（收费）</a:t>
            </a:r>
          </a:p>
        </p:txBody>
      </p:sp>
      <p:sp>
        <p:nvSpPr>
          <p:cNvPr id="103" name="Text Placeholder 3"/>
          <p:cNvSpPr txBox="1"/>
          <p:nvPr/>
        </p:nvSpPr>
        <p:spPr>
          <a:xfrm>
            <a:off x="5833110" y="2623889"/>
            <a:ext cx="2532745" cy="5363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 </a:t>
            </a: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能够使用术语库及翻译记忆库</a:t>
            </a:r>
          </a:p>
          <a:p>
            <a:pPr algn="l">
              <a:lnSpc>
                <a:spcPct val="120000"/>
              </a:lnSpc>
              <a:spcBef>
                <a:spcPct val="20000"/>
              </a:spcBef>
              <a:defRPr/>
            </a:pP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Text Placeholder 3"/>
          <p:cNvSpPr txBox="1"/>
          <p:nvPr/>
        </p:nvSpPr>
        <p:spPr>
          <a:xfrm>
            <a:off x="5833110" y="3374991"/>
            <a:ext cx="1764907" cy="23621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4.能够与客户直接沟通</a:t>
            </a:r>
          </a:p>
        </p:txBody>
      </p:sp>
      <p:sp>
        <p:nvSpPr>
          <p:cNvPr id="109" name="Text Placeholder 3"/>
          <p:cNvSpPr txBox="1"/>
          <p:nvPr/>
        </p:nvSpPr>
        <p:spPr>
          <a:xfrm>
            <a:off x="5833110" y="4110990"/>
            <a:ext cx="916918" cy="23621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5.</a:t>
            </a:r>
            <a:r>
              <a:rPr lang="zh-CN" alt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其他功能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36290" y="218440"/>
            <a:ext cx="24968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SmartCAT</a:t>
            </a:r>
            <a:r>
              <a:rPr lang="zh-CN" altLang="en-US" sz="2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功能介绍</a:t>
            </a:r>
          </a:p>
        </p:txBody>
      </p:sp>
      <p:sp>
        <p:nvSpPr>
          <p:cNvPr id="14" name="Freeform 46"/>
          <p:cNvSpPr>
            <a:spLocks noEditPoints="1"/>
          </p:cNvSpPr>
          <p:nvPr/>
        </p:nvSpPr>
        <p:spPr bwMode="auto">
          <a:xfrm>
            <a:off x="5223762" y="1131225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89862" y="1261254"/>
            <a:ext cx="1503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1.机器翻译</a:t>
            </a:r>
          </a:p>
        </p:txBody>
      </p:sp>
    </p:spTree>
    <p:extLst>
      <p:ext uri="{BB962C8B-B14F-4D97-AF65-F5344CB8AC3E}">
        <p14:creationId xmlns:p14="http://schemas.microsoft.com/office/powerpoint/2010/main" val="3796359606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2" grpId="0" animBg="1"/>
      <p:bldP spid="91" grpId="0"/>
      <p:bldP spid="92" grpId="0"/>
      <p:bldP spid="93" grpId="0"/>
      <p:bldP spid="94" grpId="0"/>
      <p:bldP spid="95" grpId="0" bldLvl="0" animBg="1"/>
      <p:bldP spid="96" grpId="0" animBg="1"/>
      <p:bldP spid="97" grpId="0" animBg="1"/>
      <p:bldP spid="98" grpId="0" animBg="1"/>
      <p:bldP spid="1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istrator\Desktop\58ad33896e773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907235" y="1481698"/>
            <a:ext cx="1584740" cy="1317595"/>
          </a:xfrm>
          <a:prstGeom prst="rect">
            <a:avLst/>
          </a:prstGeom>
          <a:noFill/>
        </p:spPr>
      </p:pic>
      <p:sp>
        <p:nvSpPr>
          <p:cNvPr id="4" name="椭圆 3"/>
          <p:cNvSpPr/>
          <p:nvPr/>
        </p:nvSpPr>
        <p:spPr>
          <a:xfrm>
            <a:off x="3203848" y="2140496"/>
            <a:ext cx="791698" cy="79194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16" tIns="32658" rIns="65316" bIns="32658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4338859" y="2043312"/>
            <a:ext cx="1544751" cy="45722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87043" tIns="43521" rIns="87043" bIns="43521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SmartCat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Line 34"/>
          <p:cNvSpPr>
            <a:spLocks noChangeShapeType="1"/>
          </p:cNvSpPr>
          <p:nvPr/>
        </p:nvSpPr>
        <p:spPr bwMode="auto">
          <a:xfrm>
            <a:off x="3959932" y="2555927"/>
            <a:ext cx="5184068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  <a:round/>
          </a:ln>
        </p:spPr>
        <p:txBody>
          <a:bodyPr wrap="none" lIns="87043" tIns="43521" rIns="87043" bIns="43521" anchor="ctr"/>
          <a:lstStyle/>
          <a:p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0" y="4156720"/>
            <a:ext cx="9297489" cy="1125409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93899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-36512" y="-163760"/>
            <a:ext cx="9297489" cy="1034831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3805681" y="991308"/>
            <a:ext cx="144016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8" name="MH_Others_2"/>
          <p:cNvSpPr txBox="1"/>
          <p:nvPr>
            <p:custDataLst>
              <p:tags r:id="rId2"/>
            </p:custDataLst>
          </p:nvPr>
        </p:nvSpPr>
        <p:spPr>
          <a:xfrm>
            <a:off x="3733138" y="1423356"/>
            <a:ext cx="1656719" cy="246221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Number_1"/>
          <p:cNvSpPr/>
          <p:nvPr>
            <p:custDataLst>
              <p:tags r:id="rId3"/>
            </p:custDataLst>
          </p:nvPr>
        </p:nvSpPr>
        <p:spPr>
          <a:xfrm>
            <a:off x="1504635" y="2463920"/>
            <a:ext cx="341963" cy="34208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MH_Entry_1"/>
          <p:cNvSpPr/>
          <p:nvPr>
            <p:custDataLst>
              <p:tags r:id="rId4"/>
            </p:custDataLst>
          </p:nvPr>
        </p:nvSpPr>
        <p:spPr>
          <a:xfrm>
            <a:off x="2015716" y="2449695"/>
            <a:ext cx="1864929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Déjà vu X</a:t>
            </a:r>
          </a:p>
        </p:txBody>
      </p:sp>
      <p:sp>
        <p:nvSpPr>
          <p:cNvPr id="11" name="MH_Number_2"/>
          <p:cNvSpPr/>
          <p:nvPr>
            <p:custDataLst>
              <p:tags r:id="rId5"/>
            </p:custDataLst>
          </p:nvPr>
        </p:nvSpPr>
        <p:spPr>
          <a:xfrm>
            <a:off x="5263355" y="2463920"/>
            <a:ext cx="341963" cy="34208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2"/>
          <p:cNvSpPr/>
          <p:nvPr>
            <p:custDataLst>
              <p:tags r:id="rId6"/>
            </p:custDataLst>
          </p:nvPr>
        </p:nvSpPr>
        <p:spPr>
          <a:xfrm>
            <a:off x="5767411" y="2449695"/>
            <a:ext cx="1864929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MemoQ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3" name="MH_Number_3"/>
          <p:cNvSpPr/>
          <p:nvPr>
            <p:custDataLst>
              <p:tags r:id="rId7"/>
            </p:custDataLst>
          </p:nvPr>
        </p:nvSpPr>
        <p:spPr>
          <a:xfrm>
            <a:off x="1504633" y="3472618"/>
            <a:ext cx="341963" cy="342087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MH_Entry_3"/>
          <p:cNvSpPr/>
          <p:nvPr>
            <p:custDataLst>
              <p:tags r:id="rId8"/>
            </p:custDataLst>
          </p:nvPr>
        </p:nvSpPr>
        <p:spPr>
          <a:xfrm>
            <a:off x="2015716" y="3494420"/>
            <a:ext cx="1864929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SmartCAT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5" name="MH_Number_4"/>
          <p:cNvSpPr/>
          <p:nvPr>
            <p:custDataLst>
              <p:tags r:id="rId9"/>
            </p:custDataLst>
          </p:nvPr>
        </p:nvSpPr>
        <p:spPr>
          <a:xfrm>
            <a:off x="5263355" y="3472618"/>
            <a:ext cx="341963" cy="342087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4"/>
          <p:cNvSpPr/>
          <p:nvPr>
            <p:custDataLst>
              <p:tags r:id="rId10"/>
            </p:custDataLst>
          </p:nvPr>
        </p:nvSpPr>
        <p:spPr>
          <a:xfrm>
            <a:off x="5767411" y="3494420"/>
            <a:ext cx="1864929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SDL TRADOS</a:t>
            </a:r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6BE266B0-DC73-7E42-8286-B85A8ECFFC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905" y="948734"/>
            <a:ext cx="5196190" cy="324761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主界面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025D412-8DDD-CA42-91C9-A5B164695ADE}"/>
              </a:ext>
            </a:extLst>
          </p:cNvPr>
          <p:cNvCxnSpPr/>
          <p:nvPr/>
        </p:nvCxnSpPr>
        <p:spPr>
          <a:xfrm flipV="1">
            <a:off x="863588" y="3148608"/>
            <a:ext cx="2088000" cy="684000"/>
          </a:xfrm>
          <a:prstGeom prst="straightConnector1">
            <a:avLst/>
          </a:prstGeom>
          <a:ln w="889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8F8C8F-FC32-744F-BB13-28C7B260FCA8}"/>
              </a:ext>
            </a:extLst>
          </p:cNvPr>
          <p:cNvSpPr txBox="1"/>
          <p:nvPr/>
        </p:nvSpPr>
        <p:spPr>
          <a:xfrm>
            <a:off x="0" y="4011687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最后打开的文件</a:t>
            </a:r>
          </a:p>
        </p:txBody>
      </p:sp>
    </p:spTree>
    <p:extLst>
      <p:ext uri="{BB962C8B-B14F-4D97-AF65-F5344CB8AC3E}">
        <p14:creationId xmlns:p14="http://schemas.microsoft.com/office/powerpoint/2010/main" val="1703699716"/>
      </p:ext>
    </p:extLst>
  </p:cSld>
  <p:clrMapOvr>
    <a:masterClrMapping/>
  </p:clrMapOvr>
  <p:transition spd="med" advClick="0" advTm="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工作页面</a:t>
            </a: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67549D37-C439-084C-BA0E-884AE3B5E1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740" y="736340"/>
            <a:ext cx="4479797" cy="34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33216"/>
      </p:ext>
    </p:extLst>
  </p:cSld>
  <p:clrMapOvr>
    <a:masterClrMapping/>
  </p:clrMapOvr>
  <p:transition spd="med" advClick="0" advTm="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新项目</a:t>
            </a: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4183C127-EC63-CC4F-9AF1-571E9FEEA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06" y="744966"/>
            <a:ext cx="5055388" cy="365515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24B9E67-DB0C-864A-8BA7-344A3ED6A448}"/>
              </a:ext>
            </a:extLst>
          </p:cNvPr>
          <p:cNvSpPr/>
          <p:nvPr/>
        </p:nvSpPr>
        <p:spPr>
          <a:xfrm>
            <a:off x="2339752" y="2824572"/>
            <a:ext cx="2304256" cy="756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5533842"/>
      </p:ext>
    </p:extLst>
  </p:cSld>
  <p:clrMapOvr>
    <a:masterClrMapping/>
  </p:clrMapOvr>
  <p:transition spd="med" advClick="0" advTm="0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新项目</a:t>
            </a: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4183C127-EC63-CC4F-9AF1-571E9FEEA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1" y="958581"/>
            <a:ext cx="3975129" cy="2874104"/>
          </a:xfrm>
          <a:prstGeom prst="rect">
            <a:avLst/>
          </a:prstGeom>
        </p:spPr>
      </p:pic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3DBEEE49-1A6C-AB4B-A84E-57111CB0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92" y="772344"/>
            <a:ext cx="5292080" cy="172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05872"/>
      </p:ext>
    </p:extLst>
  </p:cSld>
  <p:clrMapOvr>
    <a:masterClrMapping/>
  </p:clrMapOvr>
  <p:transition spd="med" advClick="0" advTm="0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新项目</a:t>
            </a: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550016C9-1C34-1149-B92B-8A5661BDF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00683"/>
            <a:ext cx="7344816" cy="40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62235"/>
      </p:ext>
    </p:extLst>
  </p:cSld>
  <p:clrMapOvr>
    <a:masterClrMapping/>
  </p:clrMapOvr>
  <p:transition spd="med" advClick="0" advTm="0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新项目</a:t>
            </a: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2964422F-C851-FE46-AFA6-8BA3CEA01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33" y="668817"/>
            <a:ext cx="7032534" cy="38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97177"/>
      </p:ext>
    </p:extLst>
  </p:cSld>
  <p:clrMapOvr>
    <a:masterClrMapping/>
  </p:clrMapOvr>
  <p:transition spd="med" advClick="0" advTm="0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文件</a:t>
            </a: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52490C53-7C49-B441-B997-E2DF8C4D6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8" y="659272"/>
            <a:ext cx="7013704" cy="382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83478"/>
      </p:ext>
    </p:extLst>
  </p:cSld>
  <p:clrMapOvr>
    <a:masterClrMapping/>
  </p:clrMapOvr>
  <p:transition spd="med" advClick="0" advTm="0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文件</a:t>
            </a: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52490C53-7C49-B441-B997-E2DF8C4D6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48" y="659272"/>
            <a:ext cx="7013704" cy="382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68448"/>
      </p:ext>
    </p:extLst>
  </p:cSld>
  <p:clrMapOvr>
    <a:masterClrMapping/>
  </p:clrMapOvr>
  <p:transition spd="med" advClick="0" advTm="0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翻译记忆库</a:t>
            </a: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4CA583DD-0394-A648-9315-E5C4C8DE2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25" y="778648"/>
            <a:ext cx="7272150" cy="358779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54B8654-1999-9343-B565-FCFB2B9A289F}"/>
              </a:ext>
            </a:extLst>
          </p:cNvPr>
          <p:cNvSpPr txBox="1"/>
          <p:nvPr/>
        </p:nvSpPr>
        <p:spPr>
          <a:xfrm>
            <a:off x="1547664" y="368866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导出为</a:t>
            </a:r>
            <a:r>
              <a:rPr kumimoji="1" lang="en-US" altLang="zh-TW" dirty="0"/>
              <a:t>TMX</a:t>
            </a:r>
            <a:r>
              <a:rPr kumimoji="1" lang="zh-TW" altLang="en-US" dirty="0"/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913875999"/>
      </p:ext>
    </p:extLst>
  </p:cSld>
  <p:clrMapOvr>
    <a:masterClrMapping/>
  </p:clrMapOvr>
  <p:transition spd="med" advClick="0" advTm="0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术语库</a:t>
            </a: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193801E9-539A-C749-A926-B4D043989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9" y="603320"/>
            <a:ext cx="6603966" cy="3762178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5183B060-87B6-D64E-9ACE-08325B1C5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36" y="2102459"/>
            <a:ext cx="5523775" cy="28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80532"/>
      </p:ext>
    </p:extLst>
  </p:cSld>
  <p:clrMapOvr>
    <a:masterClrMapping/>
  </p:clrMapOvr>
  <p:transition spd="med" advClick="0" advTm="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istrator\Desktop\58ad33896e773.png"/>
          <p:cNvPicPr>
            <a:picLocks noChangeAspect="1" noChangeArrowheads="1"/>
          </p:cNvPicPr>
          <p:nvPr/>
        </p:nvPicPr>
        <p:blipFill>
          <a:blip r:embed="rId3" cstate="print"/>
          <a:srcRect t="52392"/>
          <a:stretch>
            <a:fillRect/>
          </a:stretch>
        </p:blipFill>
        <p:spPr bwMode="auto">
          <a:xfrm flipH="1">
            <a:off x="1907235" y="1481698"/>
            <a:ext cx="1584740" cy="1317595"/>
          </a:xfrm>
          <a:prstGeom prst="rect">
            <a:avLst/>
          </a:prstGeom>
          <a:noFill/>
        </p:spPr>
      </p:pic>
      <p:sp>
        <p:nvSpPr>
          <p:cNvPr id="4" name="椭圆 3"/>
          <p:cNvSpPr/>
          <p:nvPr/>
        </p:nvSpPr>
        <p:spPr>
          <a:xfrm>
            <a:off x="3203848" y="2140496"/>
            <a:ext cx="791698" cy="79194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16" tIns="32658" rIns="65316" bIns="32658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4258129" y="1929206"/>
            <a:ext cx="2033667" cy="58033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87043" tIns="43521" rIns="87043" bIns="43521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Déjà vu X</a:t>
            </a:r>
            <a:endParaRPr lang="zh-CN" altLang="en-US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Line 34"/>
          <p:cNvSpPr>
            <a:spLocks noChangeShapeType="1"/>
          </p:cNvSpPr>
          <p:nvPr/>
        </p:nvSpPr>
        <p:spPr bwMode="auto">
          <a:xfrm>
            <a:off x="3959932" y="2555927"/>
            <a:ext cx="5184068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  <a:round/>
          </a:ln>
        </p:spPr>
        <p:txBody>
          <a:bodyPr wrap="none" lIns="87043" tIns="43521" rIns="87043" bIns="43521" anchor="ctr"/>
          <a:lstStyle/>
          <a:p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4338859" y="2611319"/>
            <a:ext cx="1872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Try it, love it.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0" y="4156720"/>
            <a:ext cx="9297489" cy="1125409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其他功能</a:t>
            </a: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37CBB773-AB9D-BE40-B4A4-6E734F0D4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4" y="600784"/>
            <a:ext cx="4380555" cy="4084712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004F87AE-B6E5-534B-9476-C827BAC94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96390"/>
            <a:ext cx="4233641" cy="39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06530"/>
      </p:ext>
    </p:extLst>
  </p:cSld>
  <p:clrMapOvr>
    <a:masterClrMapping/>
  </p:clrMapOvr>
  <p:transition spd="med" advClick="0" advTm="0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F60BF2-C70A-6C4A-B54C-033CC4318AF9}"/>
              </a:ext>
            </a:extLst>
          </p:cNvPr>
          <p:cNvSpPr txBox="1"/>
          <p:nvPr/>
        </p:nvSpPr>
        <p:spPr>
          <a:xfrm>
            <a:off x="3451562" y="196280"/>
            <a:ext cx="224087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其他功能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529772-3F7A-0947-B488-95F9D7EBF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2" y="664332"/>
            <a:ext cx="6658660" cy="3976700"/>
          </a:xfrm>
          <a:prstGeom prst="rect">
            <a:avLst/>
          </a:prstGeom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0B20CA05-F966-8746-82F8-80B62138E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734125"/>
            <a:ext cx="5760640" cy="3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76854"/>
      </p:ext>
    </p:extLst>
  </p:cSld>
  <p:clrMapOvr>
    <a:masterClrMapping/>
  </p:clrMapOvr>
  <p:transition spd="med" advClick="0" advTm="0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istrator\Desktop\58ad33896e773.png"/>
          <p:cNvPicPr>
            <a:picLocks noChangeAspect="1" noChangeArrowheads="1"/>
          </p:cNvPicPr>
          <p:nvPr/>
        </p:nvPicPr>
        <p:blipFill>
          <a:blip r:embed="rId3" cstate="print"/>
          <a:srcRect t="52392"/>
          <a:stretch>
            <a:fillRect/>
          </a:stretch>
        </p:blipFill>
        <p:spPr bwMode="auto">
          <a:xfrm flipH="1">
            <a:off x="1907235" y="1481698"/>
            <a:ext cx="1584740" cy="1317595"/>
          </a:xfrm>
          <a:prstGeom prst="rect">
            <a:avLst/>
          </a:prstGeom>
          <a:noFill/>
        </p:spPr>
      </p:pic>
      <p:sp>
        <p:nvSpPr>
          <p:cNvPr id="4" name="椭圆 3"/>
          <p:cNvSpPr/>
          <p:nvPr/>
        </p:nvSpPr>
        <p:spPr>
          <a:xfrm>
            <a:off x="3203848" y="2140496"/>
            <a:ext cx="791698" cy="79194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16" tIns="32658" rIns="65316" bIns="32658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4338859" y="2043312"/>
            <a:ext cx="2073275" cy="4552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87043" tIns="43521" rIns="87043" bIns="43521">
            <a:spAutoFit/>
          </a:bodyPr>
          <a:lstStyle/>
          <a:p>
            <a:pPr algn="l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SDL TRADOS</a:t>
            </a:r>
          </a:p>
        </p:txBody>
      </p:sp>
      <p:sp>
        <p:nvSpPr>
          <p:cNvPr id="6" name="Line 34"/>
          <p:cNvSpPr>
            <a:spLocks noChangeShapeType="1"/>
          </p:cNvSpPr>
          <p:nvPr/>
        </p:nvSpPr>
        <p:spPr bwMode="auto">
          <a:xfrm>
            <a:off x="3959932" y="2555927"/>
            <a:ext cx="5184068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  <a:round/>
          </a:ln>
        </p:spPr>
        <p:txBody>
          <a:bodyPr wrap="none" lIns="87043" tIns="43521" rIns="87043" bIns="43521" anchor="ctr"/>
          <a:lstStyle/>
          <a:p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0" y="4156720"/>
            <a:ext cx="9297489" cy="1125409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94599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lock Arc 45"/>
          <p:cNvSpPr/>
          <p:nvPr/>
        </p:nvSpPr>
        <p:spPr>
          <a:xfrm rot="2700000">
            <a:off x="1759677" y="2053162"/>
            <a:ext cx="1621412" cy="1620823"/>
          </a:xfrm>
          <a:prstGeom prst="blockArc">
            <a:avLst>
              <a:gd name="adj1" fmla="val 19782491"/>
              <a:gd name="adj2" fmla="val 13507335"/>
              <a:gd name="adj3" fmla="val 65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10"/>
          <p:cNvGrpSpPr/>
          <p:nvPr/>
        </p:nvGrpSpPr>
        <p:grpSpPr>
          <a:xfrm>
            <a:off x="1053597" y="1776006"/>
            <a:ext cx="2608462" cy="2713323"/>
            <a:chOff x="630206" y="1507089"/>
            <a:chExt cx="2608605" cy="2712486"/>
          </a:xfrm>
        </p:grpSpPr>
        <p:grpSp>
          <p:nvGrpSpPr>
            <p:cNvPr id="3" name="Group 53"/>
            <p:cNvGrpSpPr/>
            <p:nvPr/>
          </p:nvGrpSpPr>
          <p:grpSpPr>
            <a:xfrm rot="21351568">
              <a:off x="630206" y="3582137"/>
              <a:ext cx="1112944" cy="637438"/>
              <a:chOff x="2355915" y="3857572"/>
              <a:chExt cx="1347923" cy="772022"/>
            </a:xfrm>
          </p:grpSpPr>
          <p:sp>
            <p:nvSpPr>
              <p:cNvPr id="31" name="Rectangle 30"/>
              <p:cNvSpPr/>
              <p:nvPr/>
            </p:nvSpPr>
            <p:spPr>
              <a:xfrm rot="2700000">
                <a:off x="3093973" y="3472415"/>
                <a:ext cx="224707" cy="9950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 rot="2700000">
                <a:off x="2538069" y="4020237"/>
                <a:ext cx="427203" cy="79151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Block Arc 29"/>
            <p:cNvSpPr/>
            <p:nvPr/>
          </p:nvSpPr>
          <p:spPr>
            <a:xfrm rot="2700000">
              <a:off x="1114680" y="1507089"/>
              <a:ext cx="2124132" cy="2124131"/>
            </a:xfrm>
            <a:prstGeom prst="blockArc">
              <a:avLst>
                <a:gd name="adj1" fmla="val 21433357"/>
                <a:gd name="adj2" fmla="val 13378235"/>
                <a:gd name="adj3" fmla="val 47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9" name="Block Arc 48"/>
          <p:cNvSpPr/>
          <p:nvPr/>
        </p:nvSpPr>
        <p:spPr>
          <a:xfrm rot="2700000">
            <a:off x="1982189" y="2275593"/>
            <a:ext cx="1176389" cy="1175960"/>
          </a:xfrm>
          <a:prstGeom prst="blockArc">
            <a:avLst>
              <a:gd name="adj1" fmla="val 17805926"/>
              <a:gd name="adj2" fmla="val 13444767"/>
              <a:gd name="adj3" fmla="val 74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 rot="2700000">
            <a:off x="2160196" y="2453536"/>
            <a:ext cx="820373" cy="8200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73"/>
          <p:cNvGrpSpPr/>
          <p:nvPr/>
        </p:nvGrpSpPr>
        <p:grpSpPr>
          <a:xfrm>
            <a:off x="2608924" y="1833923"/>
            <a:ext cx="2252139" cy="217827"/>
            <a:chOff x="2901397" y="1463917"/>
            <a:chExt cx="2252262" cy="221448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4914605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>
              <a:off x="2901397" y="1463917"/>
              <a:ext cx="2013208" cy="1615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73"/>
          <p:cNvGrpSpPr/>
          <p:nvPr/>
        </p:nvGrpSpPr>
        <p:grpSpPr>
          <a:xfrm>
            <a:off x="2608925" y="2110120"/>
            <a:ext cx="1881613" cy="217827"/>
            <a:chOff x="2901397" y="1463917"/>
            <a:chExt cx="1881716" cy="221448"/>
          </a:xfrm>
        </p:grpSpPr>
        <p:cxnSp>
          <p:nvCxnSpPr>
            <p:cNvPr id="68" name="Straight Connector 67"/>
            <p:cNvCxnSpPr/>
            <p:nvPr/>
          </p:nvCxnSpPr>
          <p:spPr>
            <a:xfrm flipH="1" flipV="1">
              <a:off x="45440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2901397" y="1463917"/>
              <a:ext cx="1642662" cy="1615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73"/>
          <p:cNvGrpSpPr/>
          <p:nvPr/>
        </p:nvGrpSpPr>
        <p:grpSpPr>
          <a:xfrm>
            <a:off x="2608925" y="2321485"/>
            <a:ext cx="1566376" cy="217829"/>
            <a:chOff x="2683251" y="1463915"/>
            <a:chExt cx="1566462" cy="221450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4010659" y="1465097"/>
              <a:ext cx="239054" cy="220268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 flipV="1">
              <a:off x="2683251" y="1463915"/>
              <a:ext cx="1325760" cy="1182"/>
            </a:xfrm>
            <a:prstGeom prst="line">
              <a:avLst/>
            </a:prstGeom>
            <a:ln w="12700" cap="rnd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73"/>
          <p:cNvGrpSpPr/>
          <p:nvPr/>
        </p:nvGrpSpPr>
        <p:grpSpPr>
          <a:xfrm>
            <a:off x="2890850" y="2569640"/>
            <a:ext cx="913925" cy="216667"/>
            <a:chOff x="2683251" y="1465095"/>
            <a:chExt cx="913976" cy="220268"/>
          </a:xfrm>
        </p:grpSpPr>
        <p:cxnSp>
          <p:nvCxnSpPr>
            <p:cNvPr id="88" name="Straight Connector 87"/>
            <p:cNvCxnSpPr/>
            <p:nvPr/>
          </p:nvCxnSpPr>
          <p:spPr>
            <a:xfrm flipH="1" flipV="1">
              <a:off x="3358173" y="1465095"/>
              <a:ext cx="239054" cy="220268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2683251" y="1465097"/>
              <a:ext cx="674922" cy="1615"/>
            </a:xfrm>
            <a:prstGeom prst="line">
              <a:avLst/>
            </a:prstGeom>
            <a:ln w="1270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 Placeholder 3"/>
          <p:cNvSpPr txBox="1"/>
          <p:nvPr/>
        </p:nvSpPr>
        <p:spPr>
          <a:xfrm>
            <a:off x="4760421" y="2146124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92" name="Text Placeholder 3"/>
          <p:cNvSpPr txBox="1"/>
          <p:nvPr/>
        </p:nvSpPr>
        <p:spPr>
          <a:xfrm>
            <a:off x="4400408" y="2420756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65%</a:t>
            </a:r>
          </a:p>
        </p:txBody>
      </p:sp>
      <p:sp>
        <p:nvSpPr>
          <p:cNvPr id="93" name="Text Placeholder 3"/>
          <p:cNvSpPr txBox="1"/>
          <p:nvPr/>
        </p:nvSpPr>
        <p:spPr>
          <a:xfrm>
            <a:off x="4010834" y="2637423"/>
            <a:ext cx="282080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94" name="Text Placeholder 3"/>
          <p:cNvSpPr txBox="1"/>
          <p:nvPr/>
        </p:nvSpPr>
        <p:spPr>
          <a:xfrm>
            <a:off x="3640572" y="2907183"/>
            <a:ext cx="360613" cy="2031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100" b="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100%</a:t>
            </a:r>
          </a:p>
        </p:txBody>
      </p:sp>
      <p:sp>
        <p:nvSpPr>
          <p:cNvPr id="95" name="Freeform 46"/>
          <p:cNvSpPr>
            <a:spLocks noEditPoints="1"/>
          </p:cNvSpPr>
          <p:nvPr/>
        </p:nvSpPr>
        <p:spPr bwMode="auto">
          <a:xfrm>
            <a:off x="5223762" y="1835858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46"/>
          <p:cNvSpPr>
            <a:spLocks noEditPoints="1"/>
          </p:cNvSpPr>
          <p:nvPr/>
        </p:nvSpPr>
        <p:spPr bwMode="auto">
          <a:xfrm>
            <a:off x="5223762" y="2518700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5223762" y="3242909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auto">
          <a:xfrm>
            <a:off x="5223762" y="3967120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Text Placeholder 3"/>
          <p:cNvSpPr txBox="1"/>
          <p:nvPr/>
        </p:nvSpPr>
        <p:spPr>
          <a:xfrm>
            <a:off x="5833110" y="1958975"/>
            <a:ext cx="859790" cy="257810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智能编辑</a:t>
            </a:r>
          </a:p>
        </p:txBody>
      </p:sp>
      <p:sp>
        <p:nvSpPr>
          <p:cNvPr id="103" name="Text Placeholder 3"/>
          <p:cNvSpPr txBox="1"/>
          <p:nvPr/>
        </p:nvSpPr>
        <p:spPr>
          <a:xfrm>
            <a:off x="5833110" y="2528570"/>
            <a:ext cx="681990" cy="257810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3.预翻译</a:t>
            </a:r>
          </a:p>
        </p:txBody>
      </p:sp>
      <p:sp>
        <p:nvSpPr>
          <p:cNvPr id="106" name="Text Placeholder 3"/>
          <p:cNvSpPr txBox="1"/>
          <p:nvPr/>
        </p:nvSpPr>
        <p:spPr>
          <a:xfrm>
            <a:off x="5794375" y="3242945"/>
            <a:ext cx="1393190" cy="257810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4.翻译记忆库参考</a:t>
            </a:r>
          </a:p>
        </p:txBody>
      </p:sp>
      <p:sp>
        <p:nvSpPr>
          <p:cNvPr id="109" name="Text Placeholder 3"/>
          <p:cNvSpPr txBox="1"/>
          <p:nvPr/>
        </p:nvSpPr>
        <p:spPr>
          <a:xfrm>
            <a:off x="5833110" y="4110990"/>
            <a:ext cx="859790" cy="257810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0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5.</a:t>
            </a:r>
            <a:r>
              <a:rPr lang="zh-CN" alt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快速建库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36290" y="218440"/>
            <a:ext cx="249682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SDL TRADOS</a:t>
            </a:r>
            <a:r>
              <a:rPr lang="zh-CN" altLang="en-US" sz="2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功能介绍</a:t>
            </a:r>
          </a:p>
        </p:txBody>
      </p:sp>
      <p:sp>
        <p:nvSpPr>
          <p:cNvPr id="14" name="Freeform 46"/>
          <p:cNvSpPr>
            <a:spLocks noEditPoints="1"/>
          </p:cNvSpPr>
          <p:nvPr/>
        </p:nvSpPr>
        <p:spPr bwMode="auto">
          <a:xfrm>
            <a:off x="5223762" y="1131225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39130" y="1083945"/>
            <a:ext cx="1503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1.集成机器翻译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39130" y="1340485"/>
            <a:ext cx="27698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当翻译记忆库中没有匹配结果时，将自动连接机器翻译系统进行自动翻译，译者对机器翻译结果进行修改后存入翻译记忆库。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39130" y="2786380"/>
            <a:ext cx="26479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在开始逐句翻译前，系统可匹配文档与翻译记忆，自动应用翻译记忆库中之前已有翻译，减少译员逐句查询操作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39130" y="3500755"/>
            <a:ext cx="28740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执行交互式(逐句)翻译时，系统自动在翻译记忆库中搜索之前已有翻译，同时凸显翻译记忆库原文与当前待翻译原文的差异，供译员参考。</a:t>
            </a:r>
          </a:p>
        </p:txBody>
      </p:sp>
    </p:spTree>
    <p:extLst>
      <p:ext uri="{BB962C8B-B14F-4D97-AF65-F5344CB8AC3E}">
        <p14:creationId xmlns:p14="http://schemas.microsoft.com/office/powerpoint/2010/main" val="1579532018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9" grpId="0" animBg="1"/>
      <p:bldP spid="52" grpId="0" animBg="1"/>
      <p:bldP spid="91" grpId="0"/>
      <p:bldP spid="92" grpId="0"/>
      <p:bldP spid="93" grpId="0"/>
      <p:bldP spid="94" grpId="0"/>
      <p:bldP spid="95" grpId="0" bldLvl="0" animBg="1"/>
      <p:bldP spid="96" grpId="0" animBg="1"/>
      <p:bldP spid="97" grpId="0" animBg="1"/>
      <p:bldP spid="98" grpId="0" animBg="1"/>
      <p:bldP spid="1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SDL TRADOS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580" y="762000"/>
            <a:ext cx="271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一、集成机器翻译</a:t>
            </a:r>
          </a:p>
        </p:txBody>
      </p:sp>
      <p:pic>
        <p:nvPicPr>
          <p:cNvPr id="25" name="图片 24" descr="集成机器翻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0" y="1130300"/>
            <a:ext cx="596011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079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SDL TRADOS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580" y="762000"/>
            <a:ext cx="271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二、智能编辑</a:t>
            </a:r>
          </a:p>
        </p:txBody>
      </p:sp>
      <p:pic>
        <p:nvPicPr>
          <p:cNvPr id="3" name="图片 2" descr="智能编辑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2800" y="1698625"/>
            <a:ext cx="8031480" cy="2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353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SDL TRADOS</a:t>
            </a:r>
            <a:r>
              <a:rPr lang="zh-CN" altLang="en-US" sz="20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580" y="762000"/>
            <a:ext cx="271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三、翻译记忆库参考</a:t>
            </a:r>
          </a:p>
        </p:txBody>
      </p:sp>
      <p:pic>
        <p:nvPicPr>
          <p:cNvPr id="3" name="图片 2" descr="翻译记忆库参考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07795" y="1290955"/>
            <a:ext cx="67437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681" y="1286489"/>
            <a:ext cx="457263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7486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\Desktop\58ad33896e773.png"/>
          <p:cNvPicPr>
            <a:picLocks noChangeAspect="1" noChangeArrowheads="1"/>
          </p:cNvPicPr>
          <p:nvPr/>
        </p:nvPicPr>
        <p:blipFill>
          <a:blip r:embed="rId3" cstate="print"/>
          <a:srcRect t="52392"/>
          <a:stretch>
            <a:fillRect/>
          </a:stretch>
        </p:blipFill>
        <p:spPr bwMode="auto">
          <a:xfrm>
            <a:off x="503548" y="2368356"/>
            <a:ext cx="3132348" cy="2544448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/>
        </p:nvGrpSpPr>
        <p:grpSpPr>
          <a:xfrm>
            <a:off x="3455876" y="862354"/>
            <a:ext cx="3354312" cy="3402378"/>
            <a:chOff x="3455876" y="862354"/>
            <a:chExt cx="3354312" cy="3402378"/>
          </a:xfrm>
        </p:grpSpPr>
        <p:sp>
          <p:nvSpPr>
            <p:cNvPr id="8" name="椭圆 7"/>
            <p:cNvSpPr/>
            <p:nvPr/>
          </p:nvSpPr>
          <p:spPr>
            <a:xfrm>
              <a:off x="3689902" y="862354"/>
              <a:ext cx="3096344" cy="3096344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707904" y="2572544"/>
              <a:ext cx="3096344" cy="1692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455876" y="1705050"/>
              <a:ext cx="3354312" cy="1062782"/>
            </a:xfrm>
            <a:custGeom>
              <a:avLst/>
              <a:gdLst>
                <a:gd name="connsiteX0" fmla="*/ 343647 w 3442447"/>
                <a:gd name="connsiteY0" fmla="*/ 1013012 h 1090706"/>
                <a:gd name="connsiteX1" fmla="*/ 872565 w 3442447"/>
                <a:gd name="connsiteY1" fmla="*/ 502023 h 1090706"/>
                <a:gd name="connsiteX2" fmla="*/ 1267012 w 3442447"/>
                <a:gd name="connsiteY2" fmla="*/ 869576 h 1090706"/>
                <a:gd name="connsiteX3" fmla="*/ 1589741 w 3442447"/>
                <a:gd name="connsiteY3" fmla="*/ 8965 h 1090706"/>
                <a:gd name="connsiteX4" fmla="*/ 2387600 w 3442447"/>
                <a:gd name="connsiteY4" fmla="*/ 923365 h 1090706"/>
                <a:gd name="connsiteX5" fmla="*/ 2862730 w 3442447"/>
                <a:gd name="connsiteY5" fmla="*/ 349623 h 1090706"/>
                <a:gd name="connsiteX6" fmla="*/ 3409577 w 3442447"/>
                <a:gd name="connsiteY6" fmla="*/ 833718 h 1090706"/>
                <a:gd name="connsiteX7" fmla="*/ 2934447 w 3442447"/>
                <a:gd name="connsiteY7" fmla="*/ 968188 h 1090706"/>
                <a:gd name="connsiteX8" fmla="*/ 343647 w 3442447"/>
                <a:gd name="connsiteY8" fmla="*/ 1013012 h 109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2447" h="1090706">
                  <a:moveTo>
                    <a:pt x="343647" y="1013012"/>
                  </a:moveTo>
                  <a:cubicBezTo>
                    <a:pt x="0" y="935318"/>
                    <a:pt x="718671" y="525929"/>
                    <a:pt x="872565" y="502023"/>
                  </a:cubicBezTo>
                  <a:cubicBezTo>
                    <a:pt x="1026459" y="478117"/>
                    <a:pt x="1147483" y="951752"/>
                    <a:pt x="1267012" y="869576"/>
                  </a:cubicBezTo>
                  <a:cubicBezTo>
                    <a:pt x="1386541" y="787400"/>
                    <a:pt x="1402976" y="0"/>
                    <a:pt x="1589741" y="8965"/>
                  </a:cubicBezTo>
                  <a:cubicBezTo>
                    <a:pt x="1776506" y="17930"/>
                    <a:pt x="2175435" y="866589"/>
                    <a:pt x="2387600" y="923365"/>
                  </a:cubicBezTo>
                  <a:cubicBezTo>
                    <a:pt x="2599765" y="980141"/>
                    <a:pt x="2692401" y="364564"/>
                    <a:pt x="2862730" y="349623"/>
                  </a:cubicBezTo>
                  <a:cubicBezTo>
                    <a:pt x="3033060" y="334682"/>
                    <a:pt x="3397624" y="730624"/>
                    <a:pt x="3409577" y="833718"/>
                  </a:cubicBezTo>
                  <a:cubicBezTo>
                    <a:pt x="3421530" y="936812"/>
                    <a:pt x="3442447" y="939800"/>
                    <a:pt x="2934447" y="968188"/>
                  </a:cubicBezTo>
                  <a:cubicBezTo>
                    <a:pt x="2426447" y="996576"/>
                    <a:pt x="687294" y="1090706"/>
                    <a:pt x="343647" y="10130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472100" y="1384412"/>
              <a:ext cx="360040" cy="228524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r"/>
              <a:r>
                <a:rPr lang="zh-CN" altLang="en-US" sz="1600" b="1" spc="45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演讲完毕</a:t>
              </a:r>
              <a:endParaRPr lang="en-US" altLang="zh-CN" sz="1600" b="1" spc="45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  <a:p>
              <a:pPr algn="r"/>
              <a:r>
                <a:rPr lang="zh-CN" altLang="en-US" sz="1600" b="1" spc="45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    </a:t>
              </a:r>
              <a:r>
                <a:rPr lang="zh-CN" altLang="en-US" sz="1600" b="1" spc="450" dirty="0">
                  <a:solidFill>
                    <a:schemeClr val="accent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谢谢观看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3599892" y="772344"/>
            <a:ext cx="3276364" cy="327636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-36512" y="-163760"/>
            <a:ext cx="9297489" cy="1034831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8244408" y="1780456"/>
            <a:ext cx="0" cy="2772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352420" y="448308"/>
            <a:ext cx="0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46"/>
          <p:cNvSpPr>
            <a:spLocks noEditPoints="1"/>
          </p:cNvSpPr>
          <p:nvPr/>
        </p:nvSpPr>
        <p:spPr bwMode="auto">
          <a:xfrm>
            <a:off x="4988271" y="869444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46"/>
          <p:cNvSpPr>
            <a:spLocks noEditPoints="1"/>
          </p:cNvSpPr>
          <p:nvPr/>
        </p:nvSpPr>
        <p:spPr bwMode="auto">
          <a:xfrm>
            <a:off x="323528" y="2212504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5040052" y="2212504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46"/>
          <p:cNvSpPr>
            <a:spLocks noEditPoints="1"/>
          </p:cNvSpPr>
          <p:nvPr/>
        </p:nvSpPr>
        <p:spPr bwMode="auto">
          <a:xfrm>
            <a:off x="1351547" y="3500755"/>
            <a:ext cx="496860" cy="49704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Text Placeholder 3"/>
          <p:cNvSpPr txBox="1"/>
          <p:nvPr/>
        </p:nvSpPr>
        <p:spPr>
          <a:xfrm>
            <a:off x="5739844" y="801194"/>
            <a:ext cx="1436291" cy="23621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机器翻译引擎接口</a:t>
            </a:r>
          </a:p>
        </p:txBody>
      </p:sp>
      <p:sp>
        <p:nvSpPr>
          <p:cNvPr id="103" name="Text Placeholder 3"/>
          <p:cNvSpPr txBox="1"/>
          <p:nvPr/>
        </p:nvSpPr>
        <p:spPr>
          <a:xfrm>
            <a:off x="971600" y="2083599"/>
            <a:ext cx="1256754" cy="23621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灵活的导出功能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Text Placeholder 3"/>
          <p:cNvSpPr txBox="1"/>
          <p:nvPr/>
        </p:nvSpPr>
        <p:spPr>
          <a:xfrm>
            <a:off x="5782945" y="2072803"/>
            <a:ext cx="1077218" cy="258532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资源修复工具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9" name="Text Placeholder 3"/>
          <p:cNvSpPr txBox="1"/>
          <p:nvPr/>
        </p:nvSpPr>
        <p:spPr>
          <a:xfrm>
            <a:off x="2339752" y="3513799"/>
            <a:ext cx="4339124" cy="7755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模糊匹配修复 （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Fuzzy Match Repair）、</a:t>
            </a:r>
            <a:r>
              <a:rPr lang="zh-CN" alt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深度挖掘统计提取（</a:t>
            </a:r>
            <a:r>
              <a:rPr lang="en-US" dirty="0" err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DeepMiner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Statistical Extraction）、</a:t>
            </a:r>
            <a:r>
              <a:rPr lang="zh-CN" alt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片段汇编 （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Assemble）</a:t>
            </a:r>
            <a:endParaRPr lang="zh-CN" altLang="en-US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36290" y="218440"/>
            <a:ext cx="24968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Déjà vu X </a:t>
            </a:r>
            <a:r>
              <a:rPr lang="zh-CN" altLang="en-US" sz="2000" b="1" dirty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功能介绍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17462" y="1069628"/>
            <a:ext cx="311734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Déjà Vu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集成了多款世界主流的机器翻译引擎接口，其中，包括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机器翻译引擎、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 Memory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机器翻译引擎、微软机器翻译引擎和百度机器翻译引擎等，能提供高效的机器翻译译后编辑环境，大大提高了翻译效率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6447" y="2392524"/>
            <a:ext cx="2647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Déjà Vu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提供了非常灵活的导出功能，导出双语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时，可以直接排除锁定和重复的句子和完全匹配的句对，且在导出时可以去掉所有标记。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645562" y="2387055"/>
            <a:ext cx="2874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能修复已损坏的项目、翻译记忆库和术语库文件，以避免不必要的数据损坏和丢失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23528" y="810187"/>
            <a:ext cx="3668683" cy="1048420"/>
            <a:chOff x="5191671" y="799770"/>
            <a:chExt cx="3668683" cy="1048420"/>
          </a:xfrm>
        </p:grpSpPr>
        <p:sp>
          <p:nvSpPr>
            <p:cNvPr id="14" name="Freeform 46"/>
            <p:cNvSpPr>
              <a:spLocks noEditPoints="1"/>
            </p:cNvSpPr>
            <p:nvPr/>
          </p:nvSpPr>
          <p:spPr bwMode="auto">
            <a:xfrm>
              <a:off x="5191671" y="920671"/>
              <a:ext cx="496860" cy="497040"/>
            </a:xfrm>
            <a:custGeom>
              <a:avLst/>
              <a:gdLst/>
              <a:ahLst/>
              <a:cxnLst>
                <a:cxn ang="0">
                  <a:pos x="55" y="44"/>
                </a:cxn>
                <a:cxn ang="0">
                  <a:pos x="44" y="55"/>
                </a:cxn>
                <a:cxn ang="0">
                  <a:pos x="10" y="55"/>
                </a:cxn>
                <a:cxn ang="0">
                  <a:pos x="0" y="44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44" y="0"/>
                </a:cxn>
                <a:cxn ang="0">
                  <a:pos x="55" y="10"/>
                </a:cxn>
                <a:cxn ang="0">
                  <a:pos x="55" y="44"/>
                </a:cxn>
                <a:cxn ang="0">
                  <a:pos x="46" y="20"/>
                </a:cxn>
                <a:cxn ang="0">
                  <a:pos x="46" y="17"/>
                </a:cxn>
                <a:cxn ang="0">
                  <a:pos x="42" y="13"/>
                </a:cxn>
                <a:cxn ang="0">
                  <a:pos x="39" y="13"/>
                </a:cxn>
                <a:cxn ang="0">
                  <a:pos x="23" y="30"/>
                </a:cxn>
                <a:cxn ang="0">
                  <a:pos x="15" y="22"/>
                </a:cxn>
                <a:cxn ang="0">
                  <a:pos x="12" y="22"/>
                </a:cxn>
                <a:cxn ang="0">
                  <a:pos x="8" y="26"/>
                </a:cxn>
                <a:cxn ang="0">
                  <a:pos x="8" y="29"/>
                </a:cxn>
                <a:cxn ang="0">
                  <a:pos x="21" y="42"/>
                </a:cxn>
                <a:cxn ang="0">
                  <a:pos x="24" y="42"/>
                </a:cxn>
                <a:cxn ang="0">
                  <a:pos x="46" y="20"/>
                </a:cxn>
              </a:cxnLst>
              <a:rect l="0" t="0" r="r" b="b"/>
              <a:pathLst>
                <a:path w="55" h="55">
                  <a:moveTo>
                    <a:pt x="55" y="44"/>
                  </a:moveTo>
                  <a:cubicBezTo>
                    <a:pt x="55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5" y="5"/>
                    <a:pt x="55" y="10"/>
                  </a:cubicBezTo>
                  <a:lnTo>
                    <a:pt x="55" y="44"/>
                  </a:lnTo>
                  <a:close/>
                  <a:moveTo>
                    <a:pt x="46" y="20"/>
                  </a:moveTo>
                  <a:cubicBezTo>
                    <a:pt x="47" y="19"/>
                    <a:pt x="47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0" y="12"/>
                    <a:pt x="39" y="1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8"/>
                    <a:pt x="8" y="2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3"/>
                    <a:pt x="23" y="43"/>
                    <a:pt x="24" y="42"/>
                  </a:cubicBezTo>
                  <a:lnTo>
                    <a:pt x="46" y="2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6" tIns="45723" rIns="91446" bIns="4572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720622" y="799770"/>
              <a:ext cx="2073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高度集成的翻译环境</a:t>
              </a:r>
              <a:endPara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714590" y="1078749"/>
              <a:ext cx="31457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Déjà Vu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具有高度集成的翻译环境，集翻译项目管理功能、翻译编辑功能、翻译记忆库管理功能、术语库管理功能、语料对齐功能、质量保证功能等于一体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81041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ldLvl="0" animBg="1"/>
      <p:bldP spid="96" grpId="0" animBg="1"/>
      <p:bldP spid="97" grpId="0" animBg="1"/>
      <p:bldP spid="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Déjà vu X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功能特点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43708" y="1024372"/>
            <a:ext cx="53645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强大的文件处理能力，翻译文档自动保存。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独立操作平台，左右对称的简洁、直观界面。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多个文件可在一个界面内进行翻译操作，无需注意一致性问题。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自带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功能，最大的缺点是码多，不太好处理。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文件导出导入校对功能。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6.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项目管理的功能较弱，操作复杂，功能界面分布也不显眼，新手需要花大量时间熟悉。</a:t>
            </a:r>
          </a:p>
        </p:txBody>
      </p:sp>
    </p:spTree>
    <p:extLst>
      <p:ext uri="{BB962C8B-B14F-4D97-AF65-F5344CB8AC3E}">
        <p14:creationId xmlns:p14="http://schemas.microsoft.com/office/powerpoint/2010/main" val="2579866039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Déjà vu X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880356"/>
            <a:ext cx="4980607" cy="3772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532" y="6643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操作界面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880356"/>
            <a:ext cx="4881436" cy="3697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7" y="857861"/>
            <a:ext cx="5412655" cy="40996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708" y="1005461"/>
            <a:ext cx="5016611" cy="3799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64" y="789732"/>
            <a:ext cx="5685579" cy="43064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629" y="820290"/>
            <a:ext cx="5505558" cy="41700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8462" y="857861"/>
            <a:ext cx="5466918" cy="42278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5782" y="789732"/>
            <a:ext cx="5797064" cy="439084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508" y="565944"/>
            <a:ext cx="9144000" cy="45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20761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Déjà vu X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580" y="762000"/>
            <a:ext cx="271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翻译工作界面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38575"/>
            <a:ext cx="7632848" cy="39427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34" y="967596"/>
            <a:ext cx="6876764" cy="42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83179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1408061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760862" y="2873685"/>
            <a:ext cx="12961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19475" y="212090"/>
            <a:ext cx="281813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Déjà vu X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功能截图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2580" y="762000"/>
            <a:ext cx="271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术语库界面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51" y="1113120"/>
            <a:ext cx="7242822" cy="391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2529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istrator\Desktop\58ad33896e773.png"/>
          <p:cNvPicPr>
            <a:picLocks noChangeAspect="1" noChangeArrowheads="1"/>
          </p:cNvPicPr>
          <p:nvPr/>
        </p:nvPicPr>
        <p:blipFill>
          <a:blip r:embed="rId3" cstate="print"/>
          <a:srcRect t="52392"/>
          <a:stretch>
            <a:fillRect/>
          </a:stretch>
        </p:blipFill>
        <p:spPr bwMode="auto">
          <a:xfrm flipH="1">
            <a:off x="1907235" y="1481698"/>
            <a:ext cx="1584740" cy="1317595"/>
          </a:xfrm>
          <a:prstGeom prst="rect">
            <a:avLst/>
          </a:prstGeom>
          <a:noFill/>
        </p:spPr>
      </p:pic>
      <p:sp>
        <p:nvSpPr>
          <p:cNvPr id="4" name="椭圆 3"/>
          <p:cNvSpPr/>
          <p:nvPr/>
        </p:nvSpPr>
        <p:spPr>
          <a:xfrm>
            <a:off x="3203848" y="2140496"/>
            <a:ext cx="791698" cy="79194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16" tIns="32658" rIns="65316" bIns="32658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4302918" y="1820721"/>
            <a:ext cx="2251675" cy="82655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87043" tIns="43521" rIns="87043" bIns="43521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m e m o Q</a:t>
            </a:r>
            <a:endParaRPr lang="zh-CN" altLang="en-US" sz="4800" b="1" dirty="0">
              <a:solidFill>
                <a:schemeClr val="accent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Line 34"/>
          <p:cNvSpPr>
            <a:spLocks noChangeShapeType="1"/>
          </p:cNvSpPr>
          <p:nvPr/>
        </p:nvSpPr>
        <p:spPr bwMode="auto">
          <a:xfrm>
            <a:off x="3959932" y="2555927"/>
            <a:ext cx="5184068" cy="0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accent1"/>
            </a:solidFill>
            <a:round/>
          </a:ln>
        </p:spPr>
        <p:txBody>
          <a:bodyPr wrap="none" lIns="87043" tIns="43521" rIns="87043" bIns="43521" anchor="ctr"/>
          <a:lstStyle/>
          <a:p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V="1">
            <a:off x="0" y="4156720"/>
            <a:ext cx="9297489" cy="1125409"/>
          </a:xfrm>
          <a:custGeom>
            <a:avLst/>
            <a:gdLst>
              <a:gd name="connsiteX0" fmla="*/ 0 w 9238129"/>
              <a:gd name="connsiteY0" fmla="*/ 95623 h 957729"/>
              <a:gd name="connsiteX1" fmla="*/ 403412 w 9238129"/>
              <a:gd name="connsiteY1" fmla="*/ 624540 h 957729"/>
              <a:gd name="connsiteX2" fmla="*/ 1201271 w 9238129"/>
              <a:gd name="connsiteY2" fmla="*/ 355599 h 957729"/>
              <a:gd name="connsiteX3" fmla="*/ 2070847 w 9238129"/>
              <a:gd name="connsiteY3" fmla="*/ 947270 h 957729"/>
              <a:gd name="connsiteX4" fmla="*/ 3388659 w 9238129"/>
              <a:gd name="connsiteY4" fmla="*/ 292846 h 957729"/>
              <a:gd name="connsiteX5" fmla="*/ 4572000 w 9238129"/>
              <a:gd name="connsiteY5" fmla="*/ 776940 h 957729"/>
              <a:gd name="connsiteX6" fmla="*/ 5683624 w 9238129"/>
              <a:gd name="connsiteY6" fmla="*/ 274917 h 957729"/>
              <a:gd name="connsiteX7" fmla="*/ 6813177 w 9238129"/>
              <a:gd name="connsiteY7" fmla="*/ 669364 h 957729"/>
              <a:gd name="connsiteX8" fmla="*/ 7826189 w 9238129"/>
              <a:gd name="connsiteY8" fmla="*/ 140446 h 957729"/>
              <a:gd name="connsiteX9" fmla="*/ 9018494 w 9238129"/>
              <a:gd name="connsiteY9" fmla="*/ 651434 h 957729"/>
              <a:gd name="connsiteX10" fmla="*/ 9144000 w 9238129"/>
              <a:gd name="connsiteY10" fmla="*/ 651434 h 957729"/>
              <a:gd name="connsiteX11" fmla="*/ 9152965 w 9238129"/>
              <a:gd name="connsiteY11" fmla="*/ 454211 h 957729"/>
              <a:gd name="connsiteX12" fmla="*/ 9188824 w 9238129"/>
              <a:gd name="connsiteY12" fmla="*/ 68729 h 957729"/>
              <a:gd name="connsiteX13" fmla="*/ 9170894 w 9238129"/>
              <a:gd name="connsiteY13" fmla="*/ 41834 h 957729"/>
              <a:gd name="connsiteX14" fmla="*/ 0 w 9238129"/>
              <a:gd name="connsiteY14" fmla="*/ 95623 h 95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8129" h="957729">
                <a:moveTo>
                  <a:pt x="0" y="95623"/>
                </a:moveTo>
                <a:cubicBezTo>
                  <a:pt x="101600" y="338417"/>
                  <a:pt x="203200" y="581211"/>
                  <a:pt x="403412" y="624540"/>
                </a:cubicBezTo>
                <a:cubicBezTo>
                  <a:pt x="603624" y="667869"/>
                  <a:pt x="923365" y="301811"/>
                  <a:pt x="1201271" y="355599"/>
                </a:cubicBezTo>
                <a:cubicBezTo>
                  <a:pt x="1479177" y="409387"/>
                  <a:pt x="1706282" y="957729"/>
                  <a:pt x="2070847" y="947270"/>
                </a:cubicBezTo>
                <a:cubicBezTo>
                  <a:pt x="2435412" y="936811"/>
                  <a:pt x="2971800" y="321234"/>
                  <a:pt x="3388659" y="292846"/>
                </a:cubicBezTo>
                <a:cubicBezTo>
                  <a:pt x="3805518" y="264458"/>
                  <a:pt x="4189506" y="779928"/>
                  <a:pt x="4572000" y="776940"/>
                </a:cubicBezTo>
                <a:cubicBezTo>
                  <a:pt x="4954494" y="773952"/>
                  <a:pt x="5310094" y="292846"/>
                  <a:pt x="5683624" y="274917"/>
                </a:cubicBezTo>
                <a:cubicBezTo>
                  <a:pt x="6057154" y="256988"/>
                  <a:pt x="6456083" y="691776"/>
                  <a:pt x="6813177" y="669364"/>
                </a:cubicBezTo>
                <a:cubicBezTo>
                  <a:pt x="7170271" y="646952"/>
                  <a:pt x="7458636" y="143434"/>
                  <a:pt x="7826189" y="140446"/>
                </a:cubicBezTo>
                <a:cubicBezTo>
                  <a:pt x="8193742" y="137458"/>
                  <a:pt x="8798859" y="566269"/>
                  <a:pt x="9018494" y="651434"/>
                </a:cubicBezTo>
                <a:cubicBezTo>
                  <a:pt x="9238129" y="736599"/>
                  <a:pt x="9121588" y="684305"/>
                  <a:pt x="9144000" y="651434"/>
                </a:cubicBezTo>
                <a:cubicBezTo>
                  <a:pt x="9166412" y="618564"/>
                  <a:pt x="9145494" y="551328"/>
                  <a:pt x="9152965" y="454211"/>
                </a:cubicBezTo>
                <a:cubicBezTo>
                  <a:pt x="9160436" y="357094"/>
                  <a:pt x="9185836" y="137458"/>
                  <a:pt x="9188824" y="68729"/>
                </a:cubicBezTo>
                <a:cubicBezTo>
                  <a:pt x="9191812" y="0"/>
                  <a:pt x="9170894" y="41834"/>
                  <a:pt x="9170894" y="41834"/>
                </a:cubicBezTo>
                <a:lnTo>
                  <a:pt x="0" y="956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05068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00,&quot;width&quot;:963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10,&quot;width&quot;:967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heme/theme1.xml><?xml version="1.0" encoding="utf-8"?>
<a:theme xmlns:a="http://schemas.openxmlformats.org/drawingml/2006/main" name="Office 主题">
  <a:themeElements>
    <a:clrScheme name="自定义 55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66C92"/>
      </a:accent1>
      <a:accent2>
        <a:srgbClr val="7E9ACA"/>
      </a:accent2>
      <a:accent3>
        <a:srgbClr val="466C92"/>
      </a:accent3>
      <a:accent4>
        <a:srgbClr val="7E9ACA"/>
      </a:accent4>
      <a:accent5>
        <a:srgbClr val="466C92"/>
      </a:accent5>
      <a:accent6>
        <a:srgbClr val="7E9AC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991</Words>
  <Application>Microsoft Macintosh PowerPoint</Application>
  <PresentationFormat>自訂</PresentationFormat>
  <Paragraphs>201</Paragraphs>
  <Slides>37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8" baseType="lpstr">
      <vt:lpstr>方正清刻本悦宋简体</vt:lpstr>
      <vt:lpstr>汉仪雅酷黑 45W</vt:lpstr>
      <vt:lpstr>等线</vt:lpstr>
      <vt:lpstr>微软雅黑</vt:lpstr>
      <vt:lpstr>黑体</vt:lpstr>
      <vt:lpstr>Agency FB</vt:lpstr>
      <vt:lpstr>Arial</vt:lpstr>
      <vt:lpstr>Berlin Sans FB</vt:lpstr>
      <vt:lpstr>Calibri</vt:lpstr>
      <vt:lpstr>Segoe UI Black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李浩贤</cp:lastModifiedBy>
  <cp:revision>72</cp:revision>
  <dcterms:created xsi:type="dcterms:W3CDTF">2017-06-13T08:25:39Z</dcterms:created>
  <dcterms:modified xsi:type="dcterms:W3CDTF">2020-09-18T01:38:33Z</dcterms:modified>
</cp:coreProperties>
</file>